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684" r:id="rId3"/>
  </p:sldMasterIdLst>
  <p:notesMasterIdLst>
    <p:notesMasterId r:id="rId31"/>
  </p:notesMasterIdLst>
  <p:sldIdLst>
    <p:sldId id="257" r:id="rId4"/>
    <p:sldId id="258" r:id="rId5"/>
    <p:sldId id="259" r:id="rId6"/>
    <p:sldId id="261" r:id="rId7"/>
    <p:sldId id="270" r:id="rId8"/>
    <p:sldId id="262" r:id="rId9"/>
    <p:sldId id="269" r:id="rId10"/>
    <p:sldId id="263" r:id="rId11"/>
    <p:sldId id="264" r:id="rId12"/>
    <p:sldId id="265" r:id="rId13"/>
    <p:sldId id="266" r:id="rId14"/>
    <p:sldId id="267" r:id="rId15"/>
    <p:sldId id="268" r:id="rId16"/>
    <p:sldId id="274" r:id="rId17"/>
    <p:sldId id="271" r:id="rId18"/>
    <p:sldId id="273" r:id="rId19"/>
    <p:sldId id="275" r:id="rId20"/>
    <p:sldId id="276" r:id="rId21"/>
    <p:sldId id="277" r:id="rId22"/>
    <p:sldId id="278" r:id="rId23"/>
    <p:sldId id="283" r:id="rId24"/>
    <p:sldId id="279" r:id="rId25"/>
    <p:sldId id="280" r:id="rId26"/>
    <p:sldId id="281" r:id="rId27"/>
    <p:sldId id="282" r:id="rId28"/>
    <p:sldId id="284" r:id="rId29"/>
    <p:sldId id="285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CD14"/>
    <a:srgbClr val="F8F213"/>
    <a:srgbClr val="FFC000"/>
    <a:srgbClr val="F9FA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12"/>
    <p:restoredTop sz="94666"/>
  </p:normalViewPr>
  <p:slideViewPr>
    <p:cSldViewPr snapToGrid="0" snapToObjects="1">
      <p:cViewPr varScale="1">
        <p:scale>
          <a:sx n="116" d="100"/>
          <a:sy n="116" d="100"/>
        </p:scale>
        <p:origin x="208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ableStyles" Target="tableStyles.xml"/><Relationship Id="rId8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sc\orga\projects\zhangb03a\neffr01\AD_datasets\ROSMAP\clinical\ROSMAP_clinical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Edges shared between N clusters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val>
            <c:numRef>
              <c:f>Sheet1!$B$1:$B$14</c:f>
              <c:numCache>
                <c:formatCode>General</c:formatCode>
                <c:ptCount val="14"/>
                <c:pt idx="0">
                  <c:v>566981</c:v>
                </c:pt>
                <c:pt idx="1">
                  <c:v>41242</c:v>
                </c:pt>
                <c:pt idx="2">
                  <c:v>11500</c:v>
                </c:pt>
                <c:pt idx="3">
                  <c:v>5016</c:v>
                </c:pt>
                <c:pt idx="4">
                  <c:v>2599</c:v>
                </c:pt>
                <c:pt idx="5">
                  <c:v>1476</c:v>
                </c:pt>
                <c:pt idx="6">
                  <c:v>912</c:v>
                </c:pt>
                <c:pt idx="7">
                  <c:v>580</c:v>
                </c:pt>
                <c:pt idx="8">
                  <c:v>369</c:v>
                </c:pt>
                <c:pt idx="9">
                  <c:v>259</c:v>
                </c:pt>
                <c:pt idx="10">
                  <c:v>175</c:v>
                </c:pt>
                <c:pt idx="11">
                  <c:v>115</c:v>
                </c:pt>
                <c:pt idx="12">
                  <c:v>73</c:v>
                </c:pt>
                <c:pt idx="13">
                  <c:v>42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666-7945-AEBB-F144DAD2F3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653667216"/>
        <c:axId val="1654312448"/>
      </c:lineChart>
      <c:catAx>
        <c:axId val="16536672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# of Clusters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54312448"/>
        <c:crosses val="autoZero"/>
        <c:auto val="1"/>
        <c:lblAlgn val="ctr"/>
        <c:lblOffset val="100"/>
        <c:noMultiLvlLbl val="0"/>
      </c:catAx>
      <c:valAx>
        <c:axId val="1654312448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Edges Shared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53667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png>
</file>

<file path=ppt/media/image18.png>
</file>

<file path=ppt/media/image19.png>
</file>

<file path=ppt/media/image2.png>
</file>

<file path=ppt/media/image21.tiff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8398B2-924F-594D-B6E7-4C41547F22BC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A35E62-3AF3-0F42-8D27-7436A1E24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469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11983-B6C2-974C-9ACD-FC08970BFE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7644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1: 8,4,3,6</a:t>
            </a:r>
          </a:p>
          <a:p>
            <a:r>
              <a:rPr lang="en-US" dirty="0"/>
              <a:t>2: 13,16,5</a:t>
            </a:r>
          </a:p>
          <a:p>
            <a:r>
              <a:rPr lang="en-US" dirty="0"/>
              <a:t>3: 2,11,14</a:t>
            </a:r>
          </a:p>
          <a:p>
            <a:r>
              <a:rPr lang="en-US" dirty="0"/>
              <a:t>4: 12,15,10,7,9,17,18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11983-B6C2-974C-9ACD-FC08970BFE9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281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911983-B6C2-974C-9ACD-FC08970BFE9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693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3BF3B-3F6A-3F4E-A3BA-B4848B51B163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5A9F924C-0E33-F047-9A03-C39C18A26F1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2418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3BF3B-3F6A-3F4E-A3BA-B4848B51B163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F924C-0E33-F047-9A03-C39C18A26F19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69620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3BF3B-3F6A-3F4E-A3BA-B4848B51B163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F924C-0E33-F047-9A03-C39C18A26F1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36243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40675-3D90-604D-A3F9-1A890A1636C9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BFC26746-B79C-2042-B0C6-66630F3A4FEE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87540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40675-3D90-604D-A3F9-1A890A1636C9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26746-B79C-2042-B0C6-66630F3A4FEE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785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40675-3D90-604D-A3F9-1A890A1636C9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26746-B79C-2042-B0C6-66630F3A4FEE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47333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40675-3D90-604D-A3F9-1A890A1636C9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26746-B79C-2042-B0C6-66630F3A4FEE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82410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40675-3D90-604D-A3F9-1A890A1636C9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26746-B79C-2042-B0C6-66630F3A4FEE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15706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40675-3D90-604D-A3F9-1A890A1636C9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26746-B79C-2042-B0C6-66630F3A4FEE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53897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40675-3D90-604D-A3F9-1A890A1636C9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26746-B79C-2042-B0C6-66630F3A4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2569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40675-3D90-604D-A3F9-1A890A1636C9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26746-B79C-2042-B0C6-66630F3A4FEE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0099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3BF3B-3F6A-3F4E-A3BA-B4848B51B163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F924C-0E33-F047-9A03-C39C18A26F19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50253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AC540675-3D90-604D-A3F9-1A890A1636C9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26746-B79C-2042-B0C6-66630F3A4FEE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47518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40675-3D90-604D-A3F9-1A890A1636C9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26746-B79C-2042-B0C6-66630F3A4FEE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50976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40675-3D90-604D-A3F9-1A890A1636C9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C26746-B79C-2042-B0C6-66630F3A4FEE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34249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81244-98F3-CB4E-8C1C-ED18BDF08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AA3D17-2AE0-B548-9214-B70C402A7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964CCD-106A-8B47-82D2-6E42E0683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3533-9895-204F-BF06-89DD95BFB7CA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A85A5D-6DB4-424B-B57D-33B7CD7F1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59B35A-2C81-FE4B-9178-7CC893F3D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F0CF1-9BB6-D846-B390-B3C76CC18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1875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13F43-4AEA-164D-AC36-4E8B589D3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0B6CA-7971-6E4C-AFCA-03B6EC43F3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194D42-94DE-4D41-95BF-CCF98F227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3533-9895-204F-BF06-89DD95BFB7CA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73DEC-6598-F043-8C04-E6AB9E85F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C72AA4-C1F2-0444-BF60-9B507808D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F0CF1-9BB6-D846-B390-B3C76CC18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58348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C661C-04A5-6347-B11F-AD0D77FCF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C8F238-C0CD-8641-B324-9A1FB29239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0ECD7-1C92-4448-BCD6-874671096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3533-9895-204F-BF06-89DD95BFB7CA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CFB5F0-73A9-7E4C-B029-58DEA4294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42B10-FE9E-3847-975B-0A9F58F79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F0CF1-9BB6-D846-B390-B3C76CC18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2260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42233-2190-BF4F-9B26-57D5C747B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3D17B-DE4A-BD4A-B931-8C2CA75405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28D558-6C71-BD48-AE04-EB884ED340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ADB4B9-F9A4-AC45-954B-8837E68DF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3533-9895-204F-BF06-89DD95BFB7CA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0AB7D2-23B9-5C4D-AC45-EA1D9AF21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B72AD-F0BF-B649-B072-568441F11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F0CF1-9BB6-D846-B390-B3C76CC18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08779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6327F-3E3A-8F4B-9CA3-157AFF828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A959C0-8FC0-0841-823C-E134902337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2C6E0E-D212-634A-9F89-3791E351B3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FC4692-95FE-0441-BA18-143F6E8EC1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8EF029-90BF-ED49-B315-276B181F52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78C756-E29F-F641-88DA-F3E223ED8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3533-9895-204F-BF06-89DD95BFB7CA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0BBEA9-F242-BA49-A9D6-F89F5F091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839FE6-8D73-FD45-A403-8136496E5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F0CF1-9BB6-D846-B390-B3C76CC18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35774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1FDEE-9E1D-714A-9B4C-052A81543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A2AADA-1E4E-0E4C-9BBD-DA5D788EE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3533-9895-204F-BF06-89DD95BFB7CA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3A9489-C643-7249-9CDE-66663984E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161921-213F-974F-B54A-254F86057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F0CF1-9BB6-D846-B390-B3C76CC18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71789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37C067-9981-B54D-AD6B-69CDA3917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3533-9895-204F-BF06-89DD95BFB7CA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B76C8D-A06F-074B-B1C8-625FB9AA8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FE6204-B2A7-B149-845B-ACF5603E8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F0CF1-9BB6-D846-B390-B3C76CC18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042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3BF3B-3F6A-3F4E-A3BA-B4848B51B163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F924C-0E33-F047-9A03-C39C18A26F19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9504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4CB64-0B2A-204A-80AC-5CF6807C2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CE437-34F2-604D-AAD2-2133E678C0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E5EB39-7AE5-BB4F-84AE-571E6740D2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73B866-3C40-DF4B-A3F2-9874B205E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3533-9895-204F-BF06-89DD95BFB7CA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065650-FF25-684F-8F7B-834091D5B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8A8F40-6AF8-5847-B3F3-7673BCF19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F0CF1-9BB6-D846-B390-B3C76CC18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51119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1DAD5-F0E1-9A44-ADA1-277F3EAD2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6D49FF-3BCB-B34C-B411-B42BE02D52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267D26-4969-FB45-A161-3B589D65C6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CEF702-BF05-BC4D-8BA9-9F590094D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3533-9895-204F-BF06-89DD95BFB7CA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FAE0A-991A-8844-A7C3-72CD744E1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F97457-001A-FE49-BFC4-77F6F12B2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F0CF1-9BB6-D846-B390-B3C76CC18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83869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332B8-993E-8749-B56D-AC907B3A9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91D8F5-1FF9-6448-980B-0F37563BA4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8057AD-3C6E-4E47-8A21-5AB805282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3533-9895-204F-BF06-89DD95BFB7CA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ABE8F-04E1-0B46-AA5D-D9B7A8D4A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B5F3A7-14C0-254B-8C81-41953A858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F0CF1-9BB6-D846-B390-B3C76CC18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6789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D57B73-1F1C-A340-BBFA-ACD619AD05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7331BA-3475-8844-BAE9-DF51A91503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AE62D3-6712-E444-8BE7-315F8E22D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D3533-9895-204F-BF06-89DD95BFB7CA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ABD17-AC99-3A49-AAE2-A007972F8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EA09A-C8C7-3341-ABD6-2D882C571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F0CF1-9BB6-D846-B390-B3C76CC18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70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3BF3B-3F6A-3F4E-A3BA-B4848B51B163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F924C-0E33-F047-9A03-C39C18A26F19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8304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3BF3B-3F6A-3F4E-A3BA-B4848B51B163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F924C-0E33-F047-9A03-C39C18A26F19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6453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3BF3B-3F6A-3F4E-A3BA-B4848B51B163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F924C-0E33-F047-9A03-C39C18A26F19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5702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3BF3B-3F6A-3F4E-A3BA-B4848B51B163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F924C-0E33-F047-9A03-C39C18A26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767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3BF3B-3F6A-3F4E-A3BA-B4848B51B163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F924C-0E33-F047-9A03-C39C18A26F19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3017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2183BF3B-3F6A-3F4E-A3BA-B4848B51B163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9F924C-0E33-F047-9A03-C39C18A26F19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4017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F3B-3F6A-3F4E-A3BA-B4848B51B163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5A9F924C-0E33-F047-9A03-C39C18A26F1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1358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540675-3D90-604D-A3F9-1A890A1636C9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BFC26746-B79C-2042-B0C6-66630F3A4FE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9356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1A5079-B95B-494D-BA67-3F2DD569E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AFAB29-9ED3-3F4A-8C08-5482855B5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A0A328-B423-C04A-A60C-5BE7F0940A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3D3533-9895-204F-BF06-89DD95BFB7CA}" type="datetimeFigureOut">
              <a:rPr lang="en-US" smtClean="0"/>
              <a:t>12/11/17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FB618F-051A-8C44-92B5-EA6D011A18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58CD5-8631-B644-A2E6-12A82EB61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9F0CF1-9BB6-D846-B390-B3C76CC18B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038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5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EF77B-470B-4B45-84D0-DC244B388F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Multi-modal Multi-network Key Driver Analysis (MM-KDA)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D69371-45F5-CC44-85C4-D060561EA2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2541431"/>
          </a:xfrm>
        </p:spPr>
        <p:txBody>
          <a:bodyPr>
            <a:normAutofit/>
          </a:bodyPr>
          <a:lstStyle/>
          <a:p>
            <a:r>
              <a:rPr lang="en-US" sz="2400" dirty="0"/>
              <a:t>Ryan Neff</a:t>
            </a:r>
          </a:p>
          <a:p>
            <a:endParaRPr lang="en-US" sz="2400" dirty="0"/>
          </a:p>
          <a:p>
            <a:r>
              <a:rPr lang="en-US" sz="2400" dirty="0"/>
              <a:t>BMSE Software Architecture Update #2</a:t>
            </a:r>
          </a:p>
          <a:p>
            <a:r>
              <a:rPr lang="en-US" sz="2400" dirty="0"/>
              <a:t>12/7/2017</a:t>
            </a:r>
          </a:p>
        </p:txBody>
      </p:sp>
    </p:spTree>
    <p:extLst>
      <p:ext uri="{BB962C8B-B14F-4D97-AF65-F5344CB8AC3E}">
        <p14:creationId xmlns:p14="http://schemas.microsoft.com/office/powerpoint/2010/main" val="40641135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246490"/>
            <a:ext cx="10515600" cy="1136000"/>
          </a:xfrm>
        </p:spPr>
        <p:txBody>
          <a:bodyPr/>
          <a:lstStyle/>
          <a:p>
            <a:r>
              <a:rPr lang="en-US" dirty="0"/>
              <a:t>MEGENA&lt;-&gt;IGAP Cluster Signature overlap (BM36)</a:t>
            </a:r>
            <a:br>
              <a:rPr lang="en-US" dirty="0"/>
            </a:br>
            <a:r>
              <a:rPr lang="en-US" sz="2400" dirty="0"/>
              <a:t>(DEGs within cluster + hit in IGAP + SHARED MEGENA SIGNATURE)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486614" y="1345875"/>
            <a:ext cx="1765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Degree &gt;= 6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6419562" y="1749287"/>
            <a:ext cx="0" cy="49298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90306" y="2229937"/>
            <a:ext cx="5384358" cy="435235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7458" y="2118619"/>
            <a:ext cx="4963384" cy="467112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621903" y="1345875"/>
            <a:ext cx="1765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All DEGs</a:t>
            </a:r>
          </a:p>
        </p:txBody>
      </p:sp>
    </p:spTree>
    <p:extLst>
      <p:ext uri="{BB962C8B-B14F-4D97-AF65-F5344CB8AC3E}">
        <p14:creationId xmlns:p14="http://schemas.microsoft.com/office/powerpoint/2010/main" val="2392993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708F1-675A-4B12-B9DE-BC84268C8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5482"/>
            <a:ext cx="10515600" cy="940081"/>
          </a:xfrm>
        </p:spPr>
        <p:txBody>
          <a:bodyPr/>
          <a:lstStyle/>
          <a:p>
            <a:r>
              <a:rPr lang="en-US" dirty="0"/>
              <a:t>ROSMAP Differential MEGENA Hub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F14D9-DE6F-4B07-B543-FBE4E9617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6629"/>
            <a:ext cx="10515600" cy="508272"/>
          </a:xfrm>
        </p:spPr>
        <p:txBody>
          <a:bodyPr>
            <a:normAutofit/>
          </a:bodyPr>
          <a:lstStyle/>
          <a:p>
            <a:r>
              <a:rPr lang="en-US" dirty="0"/>
              <a:t>Cluster 11’s MEGENA hub contribution = 390 new hubs, 31 that were DEGs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6CF1E1D-AE38-4BFF-8FE1-A033768F0F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836899"/>
              </p:ext>
            </p:extLst>
          </p:nvPr>
        </p:nvGraphicFramePr>
        <p:xfrm>
          <a:off x="3874694" y="1440636"/>
          <a:ext cx="4679682" cy="5324475"/>
        </p:xfrm>
        <a:graphic>
          <a:graphicData uri="http://schemas.openxmlformats.org/drawingml/2006/table">
            <a:tbl>
              <a:tblPr/>
              <a:tblGrid>
                <a:gridCol w="1057388">
                  <a:extLst>
                    <a:ext uri="{9D8B030D-6E8A-4147-A177-3AD203B41FA5}">
                      <a16:colId xmlns:a16="http://schemas.microsoft.com/office/drawing/2014/main" val="3273731433"/>
                    </a:ext>
                  </a:extLst>
                </a:gridCol>
                <a:gridCol w="815335">
                  <a:extLst>
                    <a:ext uri="{9D8B030D-6E8A-4147-A177-3AD203B41FA5}">
                      <a16:colId xmlns:a16="http://schemas.microsoft.com/office/drawing/2014/main" val="2787089891"/>
                    </a:ext>
                  </a:extLst>
                </a:gridCol>
                <a:gridCol w="815335">
                  <a:extLst>
                    <a:ext uri="{9D8B030D-6E8A-4147-A177-3AD203B41FA5}">
                      <a16:colId xmlns:a16="http://schemas.microsoft.com/office/drawing/2014/main" val="3700578724"/>
                    </a:ext>
                  </a:extLst>
                </a:gridCol>
                <a:gridCol w="955470">
                  <a:extLst>
                    <a:ext uri="{9D8B030D-6E8A-4147-A177-3AD203B41FA5}">
                      <a16:colId xmlns:a16="http://schemas.microsoft.com/office/drawing/2014/main" val="1150722442"/>
                    </a:ext>
                  </a:extLst>
                </a:gridCol>
                <a:gridCol w="1036154">
                  <a:extLst>
                    <a:ext uri="{9D8B030D-6E8A-4147-A177-3AD203B41FA5}">
                      <a16:colId xmlns:a16="http://schemas.microsoft.com/office/drawing/2014/main" val="1300647163"/>
                    </a:ext>
                  </a:extLst>
                </a:gridCol>
              </a:tblGrid>
              <a:tr h="3223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Gene Name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Cluster expression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Others expression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P-value of exp. change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Fold Change Across All Clusters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241473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C1QB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6.209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4.970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5.55E-07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504.2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6985176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C1QA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5.963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4.789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1.94E-07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262.9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88181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ICA1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3.163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4.240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4.61E-08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33.8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9219419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RBM3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3.489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4.412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8.74E-09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79.3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022241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INHA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1.045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1.909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2.43E-08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33.0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5032748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SPR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4.105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3.257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3.24E-08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14.6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9790679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DYNC2LI1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3.639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4.01E-07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15.1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3118984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CDK18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6.179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5.482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2.88E-09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11.2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6638350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GSS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3.164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3.841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1.29E-07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11.2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3445969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DNAJA1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6.303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5.630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1.30E-06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43.6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894549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TRAPPC6A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3.425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4.087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1.43E-11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11.5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585920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MED29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3.970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4.617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2.29E-08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7565150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HSPH1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6.633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6.011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1.04E-06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23.4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163707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BDH1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3.931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4.525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3.92E-07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8.7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8544471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SUN2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6.277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5.730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1.42E-07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8.1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53689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C19orf60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5.622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6.161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2.08E-08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8.0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7000500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AHSA1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7.004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6.475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6.11E-09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10.3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4622276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MCCC2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2.555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3.083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1.52E-06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3263850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GLT25D1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3.776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3.263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6.83E-08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043467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PYCR2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4.615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5.084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1.14E-06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787607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COMMD4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4.696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5.121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7.99E-11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2897382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MRPS16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3.582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4.002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3.19E-09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3899689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PTGES3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6.521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6.119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1.51E-06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13.2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6398947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GSTA4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4.500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4.895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1.60E-06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8463059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TBL3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3.572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3.955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8.28E-07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395219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AUP1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6.254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5.885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2.67E-07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9390004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LUC7L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5.990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6.340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3.75E-09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9129621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ARFGAP2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5.052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5.397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1.03E-06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0383246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ZKSCAN1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3.587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3.916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6.55E-07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4267676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FIBP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5.389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5.713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6.38E-07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882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7162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708F1-675A-4B12-B9DE-BC84268C8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3059"/>
            <a:ext cx="10515600" cy="832504"/>
          </a:xfrm>
        </p:spPr>
        <p:txBody>
          <a:bodyPr/>
          <a:lstStyle/>
          <a:p>
            <a:r>
              <a:rPr lang="en-US" dirty="0"/>
              <a:t>ROSMAP Differential MEGENA Hub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F14D9-DE6F-4B07-B543-FBE4E9617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6629"/>
            <a:ext cx="10515600" cy="508272"/>
          </a:xfrm>
        </p:spPr>
        <p:txBody>
          <a:bodyPr>
            <a:normAutofit/>
          </a:bodyPr>
          <a:lstStyle/>
          <a:p>
            <a:r>
              <a:rPr lang="en-US" dirty="0"/>
              <a:t>Cluster 15’s MEGENA hub contribution = 112 new hubs, 76 that were DEGs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6CF1E1D-AE38-4BFF-8FE1-A033768F0F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733030"/>
              </p:ext>
            </p:extLst>
          </p:nvPr>
        </p:nvGraphicFramePr>
        <p:xfrm>
          <a:off x="3660822" y="1443197"/>
          <a:ext cx="4679682" cy="5324475"/>
        </p:xfrm>
        <a:graphic>
          <a:graphicData uri="http://schemas.openxmlformats.org/drawingml/2006/table">
            <a:tbl>
              <a:tblPr/>
              <a:tblGrid>
                <a:gridCol w="1057388">
                  <a:extLst>
                    <a:ext uri="{9D8B030D-6E8A-4147-A177-3AD203B41FA5}">
                      <a16:colId xmlns:a16="http://schemas.microsoft.com/office/drawing/2014/main" val="3273731433"/>
                    </a:ext>
                  </a:extLst>
                </a:gridCol>
                <a:gridCol w="815335">
                  <a:extLst>
                    <a:ext uri="{9D8B030D-6E8A-4147-A177-3AD203B41FA5}">
                      <a16:colId xmlns:a16="http://schemas.microsoft.com/office/drawing/2014/main" val="2787089891"/>
                    </a:ext>
                  </a:extLst>
                </a:gridCol>
                <a:gridCol w="815335">
                  <a:extLst>
                    <a:ext uri="{9D8B030D-6E8A-4147-A177-3AD203B41FA5}">
                      <a16:colId xmlns:a16="http://schemas.microsoft.com/office/drawing/2014/main" val="3700578724"/>
                    </a:ext>
                  </a:extLst>
                </a:gridCol>
                <a:gridCol w="955470">
                  <a:extLst>
                    <a:ext uri="{9D8B030D-6E8A-4147-A177-3AD203B41FA5}">
                      <a16:colId xmlns:a16="http://schemas.microsoft.com/office/drawing/2014/main" val="1150722442"/>
                    </a:ext>
                  </a:extLst>
                </a:gridCol>
                <a:gridCol w="1036154">
                  <a:extLst>
                    <a:ext uri="{9D8B030D-6E8A-4147-A177-3AD203B41FA5}">
                      <a16:colId xmlns:a16="http://schemas.microsoft.com/office/drawing/2014/main" val="1300647163"/>
                    </a:ext>
                  </a:extLst>
                </a:gridCol>
              </a:tblGrid>
              <a:tr h="32232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Gene Name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Cluster expression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Others expression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P-value of exp. change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Fold Change Across All Clusters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7241473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SVOP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4.02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8.60E-27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147.20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6985176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C12orf68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2.97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3.89E-28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42.52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988181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ICAM5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3.26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4.11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3.21E-23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31.36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9219419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EGR1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2.16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3.07E-25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93.98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022241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CDK5R2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4.23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5.04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2.76E-19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20.13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5032748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CGREF1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3.48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4.18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1.62E-23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15.93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9790679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ELMOD1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3.41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4.10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9.20E-22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24.06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3118984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SLC8A2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3.58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4.26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8.02E-19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15.68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6638350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FAM59B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3.24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8.69E-18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13.58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3445969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KCNJ10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5.26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4.60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1.85E-13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15.44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894549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LINGO1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5.10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5.76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4.07E-25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15.04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4585920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GDAP1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4.18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8.25E-25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17.02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7565150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DLG3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2.85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3.46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1.36E-27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13.21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163707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IL3RA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4.13E-07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37.39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8544471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ATP6V0D1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5.54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6.11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2.31E-25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11.43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753689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GPI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7.09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7.65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1.48E-22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9.20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7000500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MAP2K4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3.60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4.14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7.35E-19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13.22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4622276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LRP4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5.53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3.68E-19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16.34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3263850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EGR4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1.25E-23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16.24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043467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KLF15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4.23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3.71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2.44E-17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25.15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3787607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NRSN2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5.73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6.25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3.00E-22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6.63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2897382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Arial" panose="020B0604020202020204" pitchFamily="34" charset="0"/>
                        </a:rPr>
                        <a:t>APP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7.48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7.99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1.43E-20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12.41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3899689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UGT8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3.59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3.08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1.83E-09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14.33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6398947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DYNC2LI1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3.16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3.67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4.99E-14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15.13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8463059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AASDHPPT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3.89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4.39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1.38E-18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10.41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395219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PITHD1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5.79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6.29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6.75E-24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8.94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9390004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SRGN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4.34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3.84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8.24E-07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177.35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9129621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ALDOA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9.58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10.07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1.54E-24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7.46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0383246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PRKX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2.02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3.66E-17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15.21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4267676"/>
                  </a:ext>
                </a:extLst>
              </a:tr>
              <a:tr h="134301"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CAPRIN2</a:t>
                      </a:r>
                    </a:p>
                  </a:txBody>
                  <a:tcPr marL="9525" marR="9525" marT="9525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3.51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3.99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8.83E-17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6.87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882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86072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27098-6885-F54D-8C5D-D4C7B93A8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ROSMAP vs MSBB – SuperExactTest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3FD690-995C-774E-AA80-B9828EDB6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1164" y="1513904"/>
            <a:ext cx="8369300" cy="481330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8147E09B-F86C-CF4E-BE2E-15EFEA63564F}"/>
              </a:ext>
            </a:extLst>
          </p:cNvPr>
          <p:cNvSpPr/>
          <p:nvPr/>
        </p:nvSpPr>
        <p:spPr>
          <a:xfrm>
            <a:off x="3140342" y="1988884"/>
            <a:ext cx="3363221" cy="395683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9ADA1F-CE24-F743-AB50-0DF312B7C37F}"/>
              </a:ext>
            </a:extLst>
          </p:cNvPr>
          <p:cNvSpPr txBox="1"/>
          <p:nvPr/>
        </p:nvSpPr>
        <p:spPr>
          <a:xfrm>
            <a:off x="2978846" y="2158571"/>
            <a:ext cx="1402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AD “1”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6DE2A8-D37B-3F46-9B72-30A9F0DE8FAE}"/>
              </a:ext>
            </a:extLst>
          </p:cNvPr>
          <p:cNvSpPr txBox="1"/>
          <p:nvPr/>
        </p:nvSpPr>
        <p:spPr>
          <a:xfrm>
            <a:off x="6503563" y="1973905"/>
            <a:ext cx="1402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AD “2”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8E47275-8D8A-CF4E-8612-BA0A9A8268E7}"/>
              </a:ext>
            </a:extLst>
          </p:cNvPr>
          <p:cNvSpPr/>
          <p:nvPr/>
        </p:nvSpPr>
        <p:spPr>
          <a:xfrm>
            <a:off x="6432182" y="2343238"/>
            <a:ext cx="1137036" cy="92289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8480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57886-E148-7745-909E-54C127EB9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 Cluster Signatures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3E096D-1809-4241-9D37-6B8BF1AD87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6747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913ED-94A3-6941-86A8-349B6BC83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16763"/>
          </a:xfrm>
        </p:spPr>
        <p:txBody>
          <a:bodyPr/>
          <a:lstStyle/>
          <a:p>
            <a:r>
              <a:rPr lang="en-US" dirty="0"/>
              <a:t>ROSMAP clusters &lt;-&gt; AD biomarkers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DEDE80-E0DC-704D-BF87-F27D1AD6693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1967659"/>
            <a:ext cx="4402565" cy="489031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0F1B6BC-303A-AA44-BE5F-C53757112479}"/>
              </a:ext>
            </a:extLst>
          </p:cNvPr>
          <p:cNvSpPr/>
          <p:nvPr/>
        </p:nvSpPr>
        <p:spPr>
          <a:xfrm>
            <a:off x="8107633" y="57348"/>
            <a:ext cx="39841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Genes from: http://</a:t>
            </a:r>
            <a:r>
              <a:rPr lang="en-US" sz="1400" dirty="0" err="1"/>
              <a:t>www.alzforum.org</a:t>
            </a:r>
            <a:r>
              <a:rPr lang="en-US" sz="1400" dirty="0"/>
              <a:t>/</a:t>
            </a:r>
            <a:r>
              <a:rPr lang="en-US" sz="1400" dirty="0" err="1"/>
              <a:t>alzbiomarker</a:t>
            </a:r>
            <a:endParaRPr lang="en-US" sz="1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133FB8B-C1E4-4748-95E5-2A85616F2611}"/>
              </a:ext>
            </a:extLst>
          </p:cNvPr>
          <p:cNvSpPr/>
          <p:nvPr/>
        </p:nvSpPr>
        <p:spPr>
          <a:xfrm>
            <a:off x="1692234" y="4304805"/>
            <a:ext cx="872836" cy="2119746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2707C29-826E-0F4B-93DF-74ECAAB7E38D}"/>
              </a:ext>
            </a:extLst>
          </p:cNvPr>
          <p:cNvSpPr/>
          <p:nvPr/>
        </p:nvSpPr>
        <p:spPr>
          <a:xfrm>
            <a:off x="2565070" y="2948317"/>
            <a:ext cx="1039092" cy="1356488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DF31658-18F6-B841-823A-8B0CA5B0ED77}"/>
              </a:ext>
            </a:extLst>
          </p:cNvPr>
          <p:cNvSpPr/>
          <p:nvPr/>
        </p:nvSpPr>
        <p:spPr>
          <a:xfrm>
            <a:off x="3604162" y="2948316"/>
            <a:ext cx="730332" cy="768661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859991" y="2735144"/>
            <a:ext cx="581714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Clusters from phenotypic analysis (hierarchical)</a:t>
            </a:r>
          </a:p>
          <a:p>
            <a:pPr lvl="1"/>
            <a:r>
              <a:rPr lang="en-US" dirty="0"/>
              <a:t>1: 6,7,8,3,4</a:t>
            </a:r>
          </a:p>
          <a:p>
            <a:pPr lvl="1"/>
            <a:r>
              <a:rPr lang="en-US" dirty="0"/>
              <a:t>2: 10,15,12,9,17,2</a:t>
            </a:r>
          </a:p>
          <a:p>
            <a:pPr lvl="1"/>
            <a:r>
              <a:rPr lang="en-US" dirty="0"/>
              <a:t>3: 18,11,14</a:t>
            </a:r>
          </a:p>
          <a:p>
            <a:pPr lvl="1"/>
            <a:r>
              <a:rPr lang="en-US" dirty="0"/>
              <a:t>4: 13,16,5</a:t>
            </a:r>
          </a:p>
          <a:p>
            <a:endParaRPr lang="en-US" dirty="0"/>
          </a:p>
          <a:p>
            <a:r>
              <a:rPr lang="en-US" dirty="0"/>
              <a:t>Genes perturbed: </a:t>
            </a:r>
          </a:p>
          <a:p>
            <a:r>
              <a:rPr lang="en-US" dirty="0"/>
              <a:t>1: (up) MAPT, APP, PSEN2, PSEN1, ALB, others...</a:t>
            </a:r>
          </a:p>
          <a:p>
            <a:r>
              <a:rPr lang="en-US" dirty="0"/>
              <a:t>2: (up) TYROBP, TREM2, etc. with APOE</a:t>
            </a:r>
          </a:p>
          <a:p>
            <a:r>
              <a:rPr lang="en-US" dirty="0"/>
              <a:t>3: (up) TYROBP, TREM2, CHI3L1, BACE2, CCL2 without APOE</a:t>
            </a:r>
          </a:p>
          <a:p>
            <a:r>
              <a:rPr lang="en-US" dirty="0"/>
              <a:t>4: (up) NRGN, AGER, MAPT, (down) ITM2B, (down) PSEN1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FCBBC0-6C3E-334A-8CDC-36A8A27A0472}"/>
              </a:ext>
            </a:extLst>
          </p:cNvPr>
          <p:cNvSpPr txBox="1"/>
          <p:nvPr/>
        </p:nvSpPr>
        <p:spPr>
          <a:xfrm>
            <a:off x="2095420" y="1223820"/>
            <a:ext cx="20815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Normalized gene expression</a:t>
            </a:r>
          </a:p>
        </p:txBody>
      </p:sp>
    </p:spTree>
    <p:extLst>
      <p:ext uri="{BB962C8B-B14F-4D97-AF65-F5344CB8AC3E}">
        <p14:creationId xmlns:p14="http://schemas.microsoft.com/office/powerpoint/2010/main" val="1021519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913ED-94A3-6941-86A8-349B6BC83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16763"/>
          </a:xfrm>
        </p:spPr>
        <p:txBody>
          <a:bodyPr/>
          <a:lstStyle/>
          <a:p>
            <a:r>
              <a:rPr lang="en-US" dirty="0"/>
              <a:t>ROSMAP clusters &lt;-&gt; AD biomarkers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DEDE80-E0DC-704D-BF87-F27D1AD6693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1967659"/>
            <a:ext cx="4402565" cy="489031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0F1B6BC-303A-AA44-BE5F-C53757112479}"/>
              </a:ext>
            </a:extLst>
          </p:cNvPr>
          <p:cNvSpPr/>
          <p:nvPr/>
        </p:nvSpPr>
        <p:spPr>
          <a:xfrm>
            <a:off x="8107633" y="57348"/>
            <a:ext cx="398410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Genes from: http://</a:t>
            </a:r>
            <a:r>
              <a:rPr lang="en-US" sz="1400" dirty="0" err="1"/>
              <a:t>www.alzforum.org</a:t>
            </a:r>
            <a:r>
              <a:rPr lang="en-US" sz="1400" dirty="0"/>
              <a:t>/</a:t>
            </a:r>
            <a:r>
              <a:rPr lang="en-US" sz="1400" dirty="0" err="1"/>
              <a:t>alzbiomarker</a:t>
            </a:r>
            <a:endParaRPr lang="en-US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BD506A-3AA4-B146-98EA-C96B6A8CCCB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94719" y="1998465"/>
            <a:ext cx="5022354" cy="48595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9E63F47-A02D-814A-94C4-161B587B02DA}"/>
              </a:ext>
            </a:extLst>
          </p:cNvPr>
          <p:cNvSpPr txBox="1"/>
          <p:nvPr/>
        </p:nvSpPr>
        <p:spPr>
          <a:xfrm>
            <a:off x="2095420" y="1223820"/>
            <a:ext cx="20815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Normalized gene expression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133FB8B-C1E4-4748-95E5-2A85616F2611}"/>
              </a:ext>
            </a:extLst>
          </p:cNvPr>
          <p:cNvSpPr/>
          <p:nvPr/>
        </p:nvSpPr>
        <p:spPr>
          <a:xfrm>
            <a:off x="1692234" y="4304805"/>
            <a:ext cx="872836" cy="211974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2707C29-826E-0F4B-93DF-74ECAAB7E38D}"/>
              </a:ext>
            </a:extLst>
          </p:cNvPr>
          <p:cNvSpPr/>
          <p:nvPr/>
        </p:nvSpPr>
        <p:spPr>
          <a:xfrm>
            <a:off x="2565070" y="2948317"/>
            <a:ext cx="1039092" cy="1356488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DF31658-18F6-B841-823A-8B0CA5B0ED77}"/>
              </a:ext>
            </a:extLst>
          </p:cNvPr>
          <p:cNvSpPr/>
          <p:nvPr/>
        </p:nvSpPr>
        <p:spPr>
          <a:xfrm>
            <a:off x="3604162" y="2948316"/>
            <a:ext cx="539213" cy="768661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70C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EF51BFF-FB24-5F48-9125-1967A29A1DEA}"/>
              </a:ext>
            </a:extLst>
          </p:cNvPr>
          <p:cNvSpPr/>
          <p:nvPr/>
        </p:nvSpPr>
        <p:spPr>
          <a:xfrm>
            <a:off x="7623958" y="5041074"/>
            <a:ext cx="712518" cy="716480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1AD6B83-9574-2C41-80D1-F5BC759605DC}"/>
              </a:ext>
            </a:extLst>
          </p:cNvPr>
          <p:cNvSpPr/>
          <p:nvPr/>
        </p:nvSpPr>
        <p:spPr>
          <a:xfrm>
            <a:off x="8959931" y="2948316"/>
            <a:ext cx="2107872" cy="2064329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0DE59C-889A-A04E-B54C-92FA70FC8F4F}"/>
              </a:ext>
            </a:extLst>
          </p:cNvPr>
          <p:cNvSpPr/>
          <p:nvPr/>
        </p:nvSpPr>
        <p:spPr>
          <a:xfrm>
            <a:off x="7588086" y="5012645"/>
            <a:ext cx="1371845" cy="1328778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BE1CE35-0FCC-A246-A0E9-C470823FBA61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2565070" y="4697606"/>
            <a:ext cx="6394861" cy="667072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C76B218-5A6D-7B49-8359-0432CCD70FF3}"/>
              </a:ext>
            </a:extLst>
          </p:cNvPr>
          <p:cNvCxnSpPr>
            <a:cxnSpLocks/>
          </p:cNvCxnSpPr>
          <p:nvPr/>
        </p:nvCxnSpPr>
        <p:spPr>
          <a:xfrm>
            <a:off x="3604162" y="4150426"/>
            <a:ext cx="3983924" cy="178771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E84118E-683D-3840-B946-02835E4AB379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4143375" y="3332647"/>
            <a:ext cx="3480583" cy="2066667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686CD01-CBBD-B048-81C4-2F9B25AD3C4B}"/>
              </a:ext>
            </a:extLst>
          </p:cNvPr>
          <p:cNvSpPr txBox="1"/>
          <p:nvPr/>
        </p:nvSpPr>
        <p:spPr>
          <a:xfrm>
            <a:off x="8205216" y="1167234"/>
            <a:ext cx="22800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Linear Gene-Gene Correlation</a:t>
            </a:r>
          </a:p>
        </p:txBody>
      </p:sp>
      <p:sp>
        <p:nvSpPr>
          <p:cNvPr id="18" name="Rectangle 17">
            <a:extLst/>
          </p:cNvPr>
          <p:cNvSpPr/>
          <p:nvPr/>
        </p:nvSpPr>
        <p:spPr>
          <a:xfrm>
            <a:off x="4135181" y="3693319"/>
            <a:ext cx="539213" cy="168914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70C0"/>
              </a:solidFill>
            </a:endParaRPr>
          </a:p>
        </p:txBody>
      </p:sp>
      <p:sp>
        <p:nvSpPr>
          <p:cNvPr id="19" name="Rectangle 18">
            <a:extLst/>
          </p:cNvPr>
          <p:cNvSpPr/>
          <p:nvPr/>
        </p:nvSpPr>
        <p:spPr>
          <a:xfrm>
            <a:off x="8338087" y="5760243"/>
            <a:ext cx="598744" cy="547687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70C0"/>
              </a:solidFill>
            </a:endParaRPr>
          </a:p>
        </p:txBody>
      </p:sp>
      <p:cxnSp>
        <p:nvCxnSpPr>
          <p:cNvPr id="20" name="Straight Arrow Connector 19">
            <a:extLst/>
          </p:cNvPr>
          <p:cNvCxnSpPr>
            <a:cxnSpLocks/>
            <a:stCxn id="18" idx="3"/>
            <a:endCxn id="19" idx="1"/>
          </p:cNvCxnSpPr>
          <p:nvPr/>
        </p:nvCxnSpPr>
        <p:spPr>
          <a:xfrm>
            <a:off x="4674394" y="3777776"/>
            <a:ext cx="3663693" cy="2256311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70545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D9416D2-256C-A042-9600-57B5B42BDCD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1835" y="0"/>
            <a:ext cx="1715066" cy="6858000"/>
          </a:xfrm>
          <a:prstGeom prst="rect">
            <a:avLst/>
          </a:prstGeom>
        </p:spPr>
      </p:pic>
      <p:sp>
        <p:nvSpPr>
          <p:cNvPr id="10" name="TextBox 9">
            <a:extLst/>
          </p:cNvPr>
          <p:cNvSpPr txBox="1"/>
          <p:nvPr/>
        </p:nvSpPr>
        <p:spPr>
          <a:xfrm>
            <a:off x="5028111" y="267376"/>
            <a:ext cx="46406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Heatmap</a:t>
            </a:r>
            <a:r>
              <a:rPr lang="en-US" dirty="0"/>
              <a:t> of gene expression across each cluster for top 15 most informative genes (highest </a:t>
            </a:r>
            <a:r>
              <a:rPr lang="en-US" dirty="0" err="1"/>
              <a:t>intercluster</a:t>
            </a:r>
            <a:r>
              <a:rPr lang="en-US" dirty="0"/>
              <a:t> fold change) per cluster</a:t>
            </a:r>
          </a:p>
        </p:txBody>
      </p:sp>
      <p:sp>
        <p:nvSpPr>
          <p:cNvPr id="2" name="Rectangle 1"/>
          <p:cNvSpPr/>
          <p:nvPr/>
        </p:nvSpPr>
        <p:spPr>
          <a:xfrm>
            <a:off x="2798859" y="1391478"/>
            <a:ext cx="302150" cy="147894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 flipV="1">
            <a:off x="3078480" y="4780060"/>
            <a:ext cx="245165" cy="801756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flipV="1">
            <a:off x="3310394" y="5576514"/>
            <a:ext cx="219986" cy="1134386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flipV="1">
            <a:off x="3494598" y="2834638"/>
            <a:ext cx="528761" cy="1983851"/>
          </a:xfrm>
          <a:prstGeom prst="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020574" y="1248681"/>
            <a:ext cx="60960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/>
              <a:t>Clusters from phenotypic analysis:</a:t>
            </a:r>
          </a:p>
          <a:p>
            <a:r>
              <a:rPr lang="en-US" b="1" dirty="0">
                <a:solidFill>
                  <a:srgbClr val="C00000"/>
                </a:solidFill>
              </a:rPr>
              <a:t>1: 6,7,8,3,4 = AD 1b</a:t>
            </a:r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2: 10,15,12,9,17,2 = AD 1a</a:t>
            </a:r>
          </a:p>
          <a:p>
            <a:r>
              <a:rPr lang="en-US" b="1" dirty="0">
                <a:solidFill>
                  <a:srgbClr val="0070C0"/>
                </a:solidFill>
              </a:rPr>
              <a:t>3: 18,11,14 = AD 1b/2</a:t>
            </a:r>
          </a:p>
          <a:p>
            <a:r>
              <a:rPr lang="en-US" b="1" dirty="0">
                <a:solidFill>
                  <a:srgbClr val="FFC000"/>
                </a:solidFill>
              </a:rPr>
              <a:t>4: 13,16,5 = AD 2</a:t>
            </a:r>
          </a:p>
          <a:p>
            <a:endParaRPr lang="en-US" dirty="0"/>
          </a:p>
          <a:p>
            <a:r>
              <a:rPr lang="en-US" dirty="0"/>
              <a:t>Grouped clusters from hierarchical clustering:</a:t>
            </a:r>
          </a:p>
          <a:p>
            <a:r>
              <a:rPr lang="en-US" b="1" dirty="0"/>
              <a:t>1: </a:t>
            </a:r>
            <a:r>
              <a:rPr lang="en-US" b="1" dirty="0">
                <a:solidFill>
                  <a:srgbClr val="C00000"/>
                </a:solidFill>
              </a:rPr>
              <a:t>8,4,3,6</a:t>
            </a:r>
          </a:p>
          <a:p>
            <a:r>
              <a:rPr lang="en-US" b="1" dirty="0"/>
              <a:t>2: </a:t>
            </a:r>
            <a:r>
              <a:rPr lang="en-US" b="1" dirty="0">
                <a:solidFill>
                  <a:srgbClr val="FFC000"/>
                </a:solidFill>
              </a:rPr>
              <a:t>13,16,5</a:t>
            </a:r>
          </a:p>
          <a:p>
            <a:r>
              <a:rPr lang="en-US" b="1" dirty="0"/>
              <a:t>3: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2</a:t>
            </a:r>
            <a:r>
              <a:rPr lang="en-US" b="1" dirty="0"/>
              <a:t>,</a:t>
            </a:r>
            <a:r>
              <a:rPr lang="en-US" b="1" dirty="0">
                <a:solidFill>
                  <a:srgbClr val="0070C0"/>
                </a:solidFill>
              </a:rPr>
              <a:t>11,14</a:t>
            </a:r>
          </a:p>
          <a:p>
            <a:r>
              <a:rPr lang="en-US" b="1" dirty="0"/>
              <a:t>4: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12,15,10,</a:t>
            </a:r>
            <a:r>
              <a:rPr lang="en-US" b="1" dirty="0">
                <a:solidFill>
                  <a:srgbClr val="C00000"/>
                </a:solidFill>
              </a:rPr>
              <a:t>7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,9,17,</a:t>
            </a:r>
            <a:r>
              <a:rPr lang="en-US" b="1" dirty="0">
                <a:solidFill>
                  <a:srgbClr val="0070C0"/>
                </a:solidFill>
              </a:rPr>
              <a:t>18</a:t>
            </a:r>
          </a:p>
          <a:p>
            <a:endParaRPr lang="en-US" b="1" dirty="0">
              <a:solidFill>
                <a:srgbClr val="0070C0"/>
              </a:solidFill>
            </a:endParaRPr>
          </a:p>
          <a:p>
            <a:r>
              <a:rPr lang="en-US" dirty="0"/>
              <a:t>Genes with high fold change: </a:t>
            </a:r>
          </a:p>
          <a:p>
            <a:r>
              <a:rPr lang="en-US" dirty="0"/>
              <a:t>1:GSTM1, RPL9, VGF, NEUROD6, NCALD, SVOP, PCSK1...</a:t>
            </a:r>
          </a:p>
          <a:p>
            <a:r>
              <a:rPr lang="en-US" dirty="0"/>
              <a:t>2: STC1, LY6H,AMIGO3, SPHAR, PCDHA1...</a:t>
            </a:r>
          </a:p>
          <a:p>
            <a:r>
              <a:rPr lang="en-US" dirty="0"/>
              <a:t>3: HLA-DRB5, HLA-DRB1,HERC2P3,GIPR,S100A4...</a:t>
            </a:r>
          </a:p>
          <a:p>
            <a:r>
              <a:rPr lang="en-US" dirty="0"/>
              <a:t>4: C1Q complex, CHI3L1,SERPINA1,SOCS3,IL6, FOS, ZFP36, </a:t>
            </a:r>
          </a:p>
        </p:txBody>
      </p:sp>
    </p:spTree>
    <p:extLst>
      <p:ext uri="{BB962C8B-B14F-4D97-AF65-F5344CB8AC3E}">
        <p14:creationId xmlns:p14="http://schemas.microsoft.com/office/powerpoint/2010/main" val="14815984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2137590-8FA8-D04A-AEAD-BD918790016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20285430">
            <a:off x="2639770" y="1530728"/>
            <a:ext cx="7160676" cy="4717701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226492" y="1532866"/>
            <a:ext cx="581714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Clusters from phenotypic analysis: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1: 6,7,8,3,4 = AD 1b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2: 10,15,12,9,17,2 = AD 1a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3: 18,11,14 = AD 1b/2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4: 13,16,5 = AD 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Genes perturbed: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1: (up) MAPT, APP, PSEN2, PSEN1, ALB, others...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2: (up) TYROBP, TREM2, etc. with APOE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3: (up) TYROBP, TREM2, CHI3L1, BACE2, CCL2 without APOE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4: (up) NRGN, AGER, MAPT, (down) ITM2B, (down) PSEN1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227098-6885-F54D-8C5D-D4C7B93A8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ROSMAP DGCA Analysis</a:t>
            </a:r>
            <a:br>
              <a:rPr lang="en-US" dirty="0"/>
            </a:br>
            <a:r>
              <a:rPr lang="en-US" sz="2400" dirty="0"/>
              <a:t>Genes that had differential connectivity between clusters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3C1D37-F492-A844-82D0-59666E687FF0}"/>
              </a:ext>
            </a:extLst>
          </p:cNvPr>
          <p:cNvSpPr txBox="1"/>
          <p:nvPr/>
        </p:nvSpPr>
        <p:spPr>
          <a:xfrm>
            <a:off x="9425354" y="1798655"/>
            <a:ext cx="17082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 1a: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15, 12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10, 9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56D128-BC16-2A46-AF5F-9187B3C792EB}"/>
              </a:ext>
            </a:extLst>
          </p:cNvPr>
          <p:cNvSpPr txBox="1"/>
          <p:nvPr/>
        </p:nvSpPr>
        <p:spPr>
          <a:xfrm>
            <a:off x="6967242" y="6065844"/>
            <a:ext cx="23224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 1b: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8,4,3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6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11,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17,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14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F3A6AA-7E10-9744-B86E-CC0B5EDD2C55}"/>
              </a:ext>
            </a:extLst>
          </p:cNvPr>
          <p:cNvSpPr txBox="1"/>
          <p:nvPr/>
        </p:nvSpPr>
        <p:spPr>
          <a:xfrm>
            <a:off x="537898" y="4072023"/>
            <a:ext cx="1537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 2: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13,5,16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18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91E390-B5E3-7646-88F7-0DA65CD14A60}"/>
              </a:ext>
            </a:extLst>
          </p:cNvPr>
          <p:cNvSpPr txBox="1"/>
          <p:nvPr/>
        </p:nvSpPr>
        <p:spPr>
          <a:xfrm>
            <a:off x="7960124" y="1755779"/>
            <a:ext cx="582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F03DBE-D2FA-2641-879E-4C2A600A4FD7}"/>
              </a:ext>
            </a:extLst>
          </p:cNvPr>
          <p:cNvSpPr txBox="1"/>
          <p:nvPr/>
        </p:nvSpPr>
        <p:spPr>
          <a:xfrm>
            <a:off x="9289656" y="3668594"/>
            <a:ext cx="582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9690B66-FEA1-5F45-96CB-FA31C3933411}"/>
              </a:ext>
            </a:extLst>
          </p:cNvPr>
          <p:cNvSpPr txBox="1"/>
          <p:nvPr/>
        </p:nvSpPr>
        <p:spPr>
          <a:xfrm>
            <a:off x="6206590" y="6019678"/>
            <a:ext cx="582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8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356006A-94E3-2140-BDA5-61EAC85EC769}"/>
              </a:ext>
            </a:extLst>
          </p:cNvPr>
          <p:cNvSpPr txBox="1"/>
          <p:nvPr/>
        </p:nvSpPr>
        <p:spPr>
          <a:xfrm>
            <a:off x="4915122" y="4667151"/>
            <a:ext cx="582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6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ED9C8B8-81E8-1843-B289-6FE785443711}"/>
              </a:ext>
            </a:extLst>
          </p:cNvPr>
          <p:cNvSpPr txBox="1"/>
          <p:nvPr/>
        </p:nvSpPr>
        <p:spPr>
          <a:xfrm>
            <a:off x="3217202" y="3597573"/>
            <a:ext cx="582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13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40C5D74-CC0E-B14F-AEFF-784D7F269324}"/>
              </a:ext>
            </a:extLst>
          </p:cNvPr>
          <p:cNvCxnSpPr>
            <a:stCxn id="26" idx="3"/>
            <a:endCxn id="13" idx="1"/>
          </p:cNvCxnSpPr>
          <p:nvPr/>
        </p:nvCxnSpPr>
        <p:spPr>
          <a:xfrm flipV="1">
            <a:off x="3799829" y="1940445"/>
            <a:ext cx="4160295" cy="1841794"/>
          </a:xfrm>
          <a:prstGeom prst="straightConnector1">
            <a:avLst/>
          </a:prstGeom>
          <a:ln w="28575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32BCE02-3723-894B-A265-4413F1E0B282}"/>
              </a:ext>
            </a:extLst>
          </p:cNvPr>
          <p:cNvCxnSpPr>
            <a:stCxn id="18" idx="1"/>
            <a:endCxn id="26" idx="3"/>
          </p:cNvCxnSpPr>
          <p:nvPr/>
        </p:nvCxnSpPr>
        <p:spPr>
          <a:xfrm flipH="1" flipV="1">
            <a:off x="3799829" y="3782239"/>
            <a:ext cx="2406761" cy="2422105"/>
          </a:xfrm>
          <a:prstGeom prst="straightConnector1">
            <a:avLst/>
          </a:prstGeom>
          <a:ln w="28575">
            <a:solidFill>
              <a:schemeClr val="accent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C76EB927-1BCF-AB4A-AC9B-5224A532551E}"/>
              </a:ext>
            </a:extLst>
          </p:cNvPr>
          <p:cNvSpPr txBox="1"/>
          <p:nvPr/>
        </p:nvSpPr>
        <p:spPr>
          <a:xfrm>
            <a:off x="4065961" y="3662664"/>
            <a:ext cx="399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&amp;</a:t>
            </a:r>
          </a:p>
        </p:txBody>
      </p:sp>
    </p:spTree>
    <p:extLst>
      <p:ext uri="{BB962C8B-B14F-4D97-AF65-F5344CB8AC3E}">
        <p14:creationId xmlns:p14="http://schemas.microsoft.com/office/powerpoint/2010/main" val="39831215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633805"/>
            <a:ext cx="11568112" cy="761459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WGCNA: gene modules from median cluster gene expression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9340" y="1825148"/>
            <a:ext cx="3714778" cy="32958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DFDD1B-904D-40CA-BC1B-ACC5747ED76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34651" y="1825148"/>
            <a:ext cx="3825307" cy="38973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FB3F25C-FD77-49C0-9855-FF0C66BA6A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6232" y="1923457"/>
            <a:ext cx="4475768" cy="353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92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6B0830-44D8-3D40-BE0C-179CD19A0AA8}"/>
              </a:ext>
            </a:extLst>
          </p:cNvPr>
          <p:cNvCxnSpPr>
            <a:cxnSpLocks/>
          </p:cNvCxnSpPr>
          <p:nvPr/>
        </p:nvCxnSpPr>
        <p:spPr>
          <a:xfrm flipV="1">
            <a:off x="2992267" y="3896868"/>
            <a:ext cx="4903504" cy="2"/>
          </a:xfrm>
          <a:prstGeom prst="line">
            <a:avLst/>
          </a:prstGeom>
          <a:ln w="19050">
            <a:solidFill>
              <a:schemeClr val="tx1"/>
            </a:solidFill>
            <a:prstDash val="lg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10F500B-1982-4C44-BAA3-830FB03161D4}"/>
              </a:ext>
            </a:extLst>
          </p:cNvPr>
          <p:cNvCxnSpPr>
            <a:cxnSpLocks/>
          </p:cNvCxnSpPr>
          <p:nvPr/>
        </p:nvCxnSpPr>
        <p:spPr>
          <a:xfrm>
            <a:off x="3971981" y="5246037"/>
            <a:ext cx="4881733" cy="0"/>
          </a:xfrm>
          <a:prstGeom prst="line">
            <a:avLst/>
          </a:prstGeom>
          <a:ln w="19050">
            <a:solidFill>
              <a:schemeClr val="tx1"/>
            </a:solidFill>
            <a:prstDash val="lg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D45596C-5AD0-2F4E-B5C9-DFA2A3F1D791}"/>
              </a:ext>
            </a:extLst>
          </p:cNvPr>
          <p:cNvCxnSpPr>
            <a:cxnSpLocks/>
          </p:cNvCxnSpPr>
          <p:nvPr/>
        </p:nvCxnSpPr>
        <p:spPr>
          <a:xfrm flipV="1">
            <a:off x="2154217" y="4657774"/>
            <a:ext cx="4957783" cy="11100"/>
          </a:xfrm>
          <a:prstGeom prst="line">
            <a:avLst/>
          </a:prstGeom>
          <a:ln w="19050">
            <a:solidFill>
              <a:schemeClr val="tx1"/>
            </a:solidFill>
            <a:prstDash val="lg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4A57E17-D7CC-BE48-B72F-AA6A6EAC6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453C1-886A-0040-985C-2B793EDD89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3"/>
            <a:ext cx="9603275" cy="1381892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MM-KDA enables the fusion of multiple gene-gene interaction network datasets into a unified graph that provides an estimate of a gene’s importance in a disease process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0E3B848-B7B3-B047-AB0C-CAA686E8FE04}"/>
              </a:ext>
            </a:extLst>
          </p:cNvPr>
          <p:cNvSpPr/>
          <p:nvPr/>
        </p:nvSpPr>
        <p:spPr>
          <a:xfrm>
            <a:off x="2767299" y="3677050"/>
            <a:ext cx="449937" cy="44993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A6BFFE7-23F8-2F46-A13F-40000070F616}"/>
              </a:ext>
            </a:extLst>
          </p:cNvPr>
          <p:cNvSpPr/>
          <p:nvPr/>
        </p:nvSpPr>
        <p:spPr>
          <a:xfrm>
            <a:off x="3747013" y="5015993"/>
            <a:ext cx="449937" cy="44993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2C988A7-7A7C-1E4D-9CE4-A5C847A50FC8}"/>
              </a:ext>
            </a:extLst>
          </p:cNvPr>
          <p:cNvCxnSpPr>
            <a:stCxn id="4" idx="5"/>
            <a:endCxn id="5" idx="1"/>
          </p:cNvCxnSpPr>
          <p:nvPr/>
        </p:nvCxnSpPr>
        <p:spPr>
          <a:xfrm>
            <a:off x="3151344" y="4061095"/>
            <a:ext cx="661561" cy="10207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F2B6233E-D5D4-CB4C-A7EB-7D04A6CFE2C8}"/>
              </a:ext>
            </a:extLst>
          </p:cNvPr>
          <p:cNvSpPr/>
          <p:nvPr/>
        </p:nvSpPr>
        <p:spPr>
          <a:xfrm>
            <a:off x="1994413" y="4439050"/>
            <a:ext cx="449937" cy="44993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90890EB-108C-6F48-AC67-B8520954BB27}"/>
              </a:ext>
            </a:extLst>
          </p:cNvPr>
          <p:cNvCxnSpPr>
            <a:stCxn id="5" idx="2"/>
            <a:endCxn id="8" idx="6"/>
          </p:cNvCxnSpPr>
          <p:nvPr/>
        </p:nvCxnSpPr>
        <p:spPr>
          <a:xfrm flipH="1" flipV="1">
            <a:off x="2444350" y="4664019"/>
            <a:ext cx="1302663" cy="576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E794A020-03B3-AC42-9060-B1C348DD9D75}"/>
              </a:ext>
            </a:extLst>
          </p:cNvPr>
          <p:cNvSpPr/>
          <p:nvPr/>
        </p:nvSpPr>
        <p:spPr>
          <a:xfrm>
            <a:off x="3812905" y="3681402"/>
            <a:ext cx="449937" cy="449937"/>
          </a:xfrm>
          <a:prstGeom prst="ellipse">
            <a:avLst/>
          </a:prstGeom>
          <a:solidFill>
            <a:schemeClr val="bg1">
              <a:lumMod val="85000"/>
            </a:schemeClr>
          </a:solidFill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20AE1F3-6954-A448-8E7A-395388CDCEC9}"/>
              </a:ext>
            </a:extLst>
          </p:cNvPr>
          <p:cNvSpPr/>
          <p:nvPr/>
        </p:nvSpPr>
        <p:spPr>
          <a:xfrm>
            <a:off x="4792619" y="5020345"/>
            <a:ext cx="449937" cy="449937"/>
          </a:xfrm>
          <a:prstGeom prst="ellipse">
            <a:avLst/>
          </a:prstGeom>
          <a:solidFill>
            <a:schemeClr val="bg1">
              <a:lumMod val="85000"/>
            </a:schemeClr>
          </a:solidFill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B01FE6E-274D-4847-BD2C-35AF27AF7A10}"/>
              </a:ext>
            </a:extLst>
          </p:cNvPr>
          <p:cNvCxnSpPr>
            <a:stCxn id="14" idx="5"/>
            <a:endCxn id="15" idx="1"/>
          </p:cNvCxnSpPr>
          <p:nvPr/>
        </p:nvCxnSpPr>
        <p:spPr>
          <a:xfrm>
            <a:off x="4196950" y="4065447"/>
            <a:ext cx="661561" cy="10207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25A55AAC-2AA1-D04B-A5ED-D4DC519B2985}"/>
              </a:ext>
            </a:extLst>
          </p:cNvPr>
          <p:cNvSpPr/>
          <p:nvPr/>
        </p:nvSpPr>
        <p:spPr>
          <a:xfrm>
            <a:off x="3040019" y="4443402"/>
            <a:ext cx="449937" cy="449937"/>
          </a:xfrm>
          <a:prstGeom prst="ellipse">
            <a:avLst/>
          </a:prstGeom>
          <a:solidFill>
            <a:schemeClr val="bg1">
              <a:lumMod val="85000"/>
            </a:schemeClr>
          </a:solidFill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E94617A-D650-CB48-8C6C-CC94EFA467CC}"/>
              </a:ext>
            </a:extLst>
          </p:cNvPr>
          <p:cNvCxnSpPr>
            <a:stCxn id="12" idx="3"/>
            <a:endCxn id="15" idx="7"/>
          </p:cNvCxnSpPr>
          <p:nvPr/>
        </p:nvCxnSpPr>
        <p:spPr>
          <a:xfrm flipH="1">
            <a:off x="3424064" y="4065447"/>
            <a:ext cx="454733" cy="4438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842E28F8-8A5E-1844-BBCB-787244D94108}"/>
              </a:ext>
            </a:extLst>
          </p:cNvPr>
          <p:cNvSpPr/>
          <p:nvPr/>
        </p:nvSpPr>
        <p:spPr>
          <a:xfrm>
            <a:off x="4792619" y="3670805"/>
            <a:ext cx="449937" cy="44993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6A8DB2E-0E2B-AD49-B14D-68AE0AF7F439}"/>
              </a:ext>
            </a:extLst>
          </p:cNvPr>
          <p:cNvSpPr/>
          <p:nvPr/>
        </p:nvSpPr>
        <p:spPr>
          <a:xfrm>
            <a:off x="5772333" y="5009748"/>
            <a:ext cx="449937" cy="44993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53B80F4-D512-C744-9F10-F16209BE55D3}"/>
              </a:ext>
            </a:extLst>
          </p:cNvPr>
          <p:cNvSpPr/>
          <p:nvPr/>
        </p:nvSpPr>
        <p:spPr>
          <a:xfrm>
            <a:off x="4019733" y="4432805"/>
            <a:ext cx="449937" cy="44993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06C442-63DC-A148-BB39-C20A97499D39}"/>
              </a:ext>
            </a:extLst>
          </p:cNvPr>
          <p:cNvCxnSpPr>
            <a:stCxn id="20" idx="2"/>
            <a:endCxn id="22" idx="6"/>
          </p:cNvCxnSpPr>
          <p:nvPr/>
        </p:nvCxnSpPr>
        <p:spPr>
          <a:xfrm flipH="1" flipV="1">
            <a:off x="4469670" y="4657774"/>
            <a:ext cx="1302663" cy="576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6B435895-0270-8346-AF7F-EFF4C8388DCA}"/>
              </a:ext>
            </a:extLst>
          </p:cNvPr>
          <p:cNvSpPr/>
          <p:nvPr/>
        </p:nvSpPr>
        <p:spPr>
          <a:xfrm>
            <a:off x="8038812" y="3611158"/>
            <a:ext cx="449937" cy="44993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E4A95C8-217A-9D47-A033-2EF5D1DE2F54}"/>
              </a:ext>
            </a:extLst>
          </p:cNvPr>
          <p:cNvSpPr/>
          <p:nvPr/>
        </p:nvSpPr>
        <p:spPr>
          <a:xfrm>
            <a:off x="9018526" y="4950101"/>
            <a:ext cx="449937" cy="44993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C1B6EE0-D3C6-4343-A231-7D85E6D8D7BD}"/>
              </a:ext>
            </a:extLst>
          </p:cNvPr>
          <p:cNvSpPr/>
          <p:nvPr/>
        </p:nvSpPr>
        <p:spPr>
          <a:xfrm>
            <a:off x="7265926" y="4373158"/>
            <a:ext cx="449937" cy="44993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FDA0816-E857-494C-AE25-20EEF2E96F31}"/>
              </a:ext>
            </a:extLst>
          </p:cNvPr>
          <p:cNvCxnSpPr/>
          <p:nvPr/>
        </p:nvCxnSpPr>
        <p:spPr>
          <a:xfrm flipH="1" flipV="1">
            <a:off x="7715863" y="4598127"/>
            <a:ext cx="1302663" cy="5769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A6EACFA-9DC2-FD47-902B-A6BCED244589}"/>
              </a:ext>
            </a:extLst>
          </p:cNvPr>
          <p:cNvCxnSpPr>
            <a:cxnSpLocks/>
            <a:stCxn id="35" idx="5"/>
            <a:endCxn id="36" idx="1"/>
          </p:cNvCxnSpPr>
          <p:nvPr/>
        </p:nvCxnSpPr>
        <p:spPr>
          <a:xfrm>
            <a:off x="8422857" y="3995203"/>
            <a:ext cx="661561" cy="10207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73734A0-D084-0546-94D8-C43355CA8D3E}"/>
              </a:ext>
            </a:extLst>
          </p:cNvPr>
          <p:cNvCxnSpPr>
            <a:cxnSpLocks/>
            <a:stCxn id="35" idx="3"/>
            <a:endCxn id="37" idx="7"/>
          </p:cNvCxnSpPr>
          <p:nvPr/>
        </p:nvCxnSpPr>
        <p:spPr>
          <a:xfrm flipH="1">
            <a:off x="7649971" y="3995203"/>
            <a:ext cx="454733" cy="4438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DD80CEA1-62B9-B243-BBED-F51E05DC36FC}"/>
              </a:ext>
            </a:extLst>
          </p:cNvPr>
          <p:cNvSpPr txBox="1"/>
          <p:nvPr/>
        </p:nvSpPr>
        <p:spPr>
          <a:xfrm>
            <a:off x="3478776" y="5667338"/>
            <a:ext cx="2112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Input Networks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E2676DF-E71D-B540-BBE1-8F70A10DA81B}"/>
              </a:ext>
            </a:extLst>
          </p:cNvPr>
          <p:cNvSpPr txBox="1"/>
          <p:nvPr/>
        </p:nvSpPr>
        <p:spPr>
          <a:xfrm>
            <a:off x="7579939" y="5673795"/>
            <a:ext cx="2112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Unified Graph</a:t>
            </a:r>
          </a:p>
        </p:txBody>
      </p:sp>
    </p:spTree>
    <p:extLst>
      <p:ext uri="{BB962C8B-B14F-4D97-AF65-F5344CB8AC3E}">
        <p14:creationId xmlns:p14="http://schemas.microsoft.com/office/powerpoint/2010/main" val="40242642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50304"/>
            <a:ext cx="7519987" cy="1325563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WGCNA: gene modules from median cluster gene expression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8794" y="1375867"/>
            <a:ext cx="4758343" cy="4913086"/>
          </a:xfrm>
          <a:prstGeom prst="rect">
            <a:avLst/>
          </a:prstGeom>
        </p:spPr>
      </p:pic>
      <p:sp>
        <p:nvSpPr>
          <p:cNvPr id="11" name="Rectangle 10">
            <a:extLst/>
          </p:cNvPr>
          <p:cNvSpPr/>
          <p:nvPr/>
        </p:nvSpPr>
        <p:spPr>
          <a:xfrm>
            <a:off x="7572374" y="5897880"/>
            <a:ext cx="535305" cy="336006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/>
          </p:cNvPr>
          <p:cNvSpPr/>
          <p:nvPr/>
        </p:nvSpPr>
        <p:spPr>
          <a:xfrm>
            <a:off x="8107680" y="5897880"/>
            <a:ext cx="695234" cy="33600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/>
          </p:cNvPr>
          <p:cNvSpPr/>
          <p:nvPr/>
        </p:nvSpPr>
        <p:spPr>
          <a:xfrm>
            <a:off x="8834120" y="5897880"/>
            <a:ext cx="838200" cy="3360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/>
          </p:cNvPr>
          <p:cNvSpPr/>
          <p:nvPr/>
        </p:nvSpPr>
        <p:spPr>
          <a:xfrm>
            <a:off x="9672320" y="5897880"/>
            <a:ext cx="716280" cy="336006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/>
          </p:cNvPr>
          <p:cNvSpPr/>
          <p:nvPr/>
        </p:nvSpPr>
        <p:spPr>
          <a:xfrm>
            <a:off x="9672320" y="4982547"/>
            <a:ext cx="716280" cy="869613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/>
          </p:cNvPr>
          <p:cNvSpPr/>
          <p:nvPr/>
        </p:nvSpPr>
        <p:spPr>
          <a:xfrm>
            <a:off x="7568870" y="3688080"/>
            <a:ext cx="528650" cy="65024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/>
          </p:cNvPr>
          <p:cNvSpPr/>
          <p:nvPr/>
        </p:nvSpPr>
        <p:spPr>
          <a:xfrm>
            <a:off x="8087360" y="3007360"/>
            <a:ext cx="711200" cy="24384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/>
          </p:cNvPr>
          <p:cNvSpPr/>
          <p:nvPr/>
        </p:nvSpPr>
        <p:spPr>
          <a:xfrm>
            <a:off x="8092440" y="3444240"/>
            <a:ext cx="706120" cy="24384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/>
          </p:cNvPr>
          <p:cNvSpPr/>
          <p:nvPr/>
        </p:nvSpPr>
        <p:spPr>
          <a:xfrm>
            <a:off x="8798560" y="3230880"/>
            <a:ext cx="889000" cy="228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390661" y="1605602"/>
            <a:ext cx="5817142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Clusters from phenotypic analysis:</a:t>
            </a:r>
          </a:p>
          <a:p>
            <a:r>
              <a:rPr lang="en-US" sz="1400" b="1" dirty="0">
                <a:solidFill>
                  <a:srgbClr val="C00000"/>
                </a:solidFill>
              </a:rPr>
              <a:t>1: 6,7,8,3,4 = AD 1b</a:t>
            </a:r>
          </a:p>
          <a:p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2: 10,15,12,9,17,2 = AD 1a</a:t>
            </a:r>
          </a:p>
          <a:p>
            <a:r>
              <a:rPr lang="en-US" sz="1400" b="1" dirty="0">
                <a:solidFill>
                  <a:srgbClr val="0070C0"/>
                </a:solidFill>
              </a:rPr>
              <a:t>3: 18,11,14 = AD 1b/2</a:t>
            </a:r>
          </a:p>
          <a:p>
            <a:r>
              <a:rPr lang="en-US" sz="1400" b="1" dirty="0">
                <a:solidFill>
                  <a:srgbClr val="FFC000"/>
                </a:solidFill>
              </a:rPr>
              <a:t>4: 13,16,5 = AD 2</a:t>
            </a:r>
          </a:p>
          <a:p>
            <a:endParaRPr lang="en-US" sz="1400" b="1" dirty="0"/>
          </a:p>
          <a:p>
            <a:r>
              <a:rPr lang="en-US" sz="1400" b="1" dirty="0"/>
              <a:t>Clusters from WGCNA analysis: </a:t>
            </a:r>
            <a:endParaRPr lang="en-US" sz="1400" dirty="0"/>
          </a:p>
          <a:p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1: 12,</a:t>
            </a:r>
            <a:r>
              <a:rPr lang="en-US" sz="1400" b="1" dirty="0">
                <a:solidFill>
                  <a:srgbClr val="C00000"/>
                </a:solidFill>
              </a:rPr>
              <a:t>7</a:t>
            </a:r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,10,9</a:t>
            </a:r>
          </a:p>
          <a:p>
            <a:r>
              <a:rPr lang="en-US" sz="1400" b="1" dirty="0">
                <a:solidFill>
                  <a:srgbClr val="0070C0"/>
                </a:solidFill>
              </a:rPr>
              <a:t>2: 11,18,14,</a:t>
            </a:r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17,2</a:t>
            </a:r>
          </a:p>
          <a:p>
            <a:r>
              <a:rPr lang="en-US" sz="1400" b="1" dirty="0">
                <a:solidFill>
                  <a:srgbClr val="C00000"/>
                </a:solidFill>
              </a:rPr>
              <a:t>3: 8,4,3,6</a:t>
            </a:r>
          </a:p>
          <a:p>
            <a:r>
              <a:rPr lang="en-US" sz="1400" b="1" dirty="0">
                <a:solidFill>
                  <a:srgbClr val="FFC000"/>
                </a:solidFill>
              </a:rPr>
              <a:t>4: 13,16,5</a:t>
            </a:r>
          </a:p>
          <a:p>
            <a:r>
              <a:rPr lang="en-US" sz="1400" dirty="0"/>
              <a:t>Singleton: </a:t>
            </a:r>
            <a:r>
              <a:rPr lang="en-US" sz="1400" b="1" dirty="0">
                <a:solidFill>
                  <a:schemeClr val="accent6"/>
                </a:solidFill>
              </a:rPr>
              <a:t>15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Genes perturbed: </a:t>
            </a:r>
          </a:p>
          <a:p>
            <a:r>
              <a:rPr lang="en-US" sz="1400" dirty="0"/>
              <a:t>1: (up) MAPT, APP, PSEN2, PSEN1, ALB, others...</a:t>
            </a:r>
          </a:p>
          <a:p>
            <a:r>
              <a:rPr lang="en-US" sz="1400" dirty="0"/>
              <a:t>2: (up) TYROBP, TREM2, etc. with APOE</a:t>
            </a:r>
          </a:p>
          <a:p>
            <a:r>
              <a:rPr lang="en-US" sz="1400" dirty="0"/>
              <a:t>3: (up) TYROBP, TREM2, CHI3L1, BACE2, CCL2 without APOE</a:t>
            </a:r>
          </a:p>
          <a:p>
            <a:r>
              <a:rPr lang="en-US" sz="1400" dirty="0"/>
              <a:t>4: (up) NRGN, AGER, MAPT, (down) ITM2B, (down) PSEN1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600950" y="900113"/>
            <a:ext cx="3400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Module-trait relationships</a:t>
            </a:r>
          </a:p>
        </p:txBody>
      </p:sp>
    </p:spTree>
    <p:extLst>
      <p:ext uri="{BB962C8B-B14F-4D97-AF65-F5344CB8AC3E}">
        <p14:creationId xmlns:p14="http://schemas.microsoft.com/office/powerpoint/2010/main" val="35149755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E62A3-EB10-2B4C-9D56-8E628C984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Statistics and KDA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541416-D4B3-F147-B652-AA45411423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3025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7BE72-A4DE-BC4B-B212-4B18BCF91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6732" y="152400"/>
            <a:ext cx="9603275" cy="1049235"/>
          </a:xfrm>
        </p:spPr>
        <p:txBody>
          <a:bodyPr>
            <a:normAutofit/>
          </a:bodyPr>
          <a:lstStyle/>
          <a:p>
            <a:r>
              <a:rPr lang="en-US" sz="3200" b="1" dirty="0"/>
              <a:t>WGCNA</a:t>
            </a:r>
            <a:r>
              <a:rPr lang="en-US" sz="3200" dirty="0"/>
              <a:t>: Weighted Gene Correlation Network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6C57B-82ED-8148-A475-2AC820AA94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863" y="1027767"/>
            <a:ext cx="10515600" cy="1003636"/>
          </a:xfrm>
        </p:spPr>
        <p:txBody>
          <a:bodyPr/>
          <a:lstStyle/>
          <a:p>
            <a:r>
              <a:rPr lang="en-US" dirty="0"/>
              <a:t>First, determine all pairwise correlations from the input RNA-</a:t>
            </a:r>
            <a:r>
              <a:rPr lang="en-US" dirty="0" err="1"/>
              <a:t>seq</a:t>
            </a:r>
            <a:r>
              <a:rPr lang="en-US" dirty="0"/>
              <a:t> data and create a correlation network</a:t>
            </a:r>
          </a:p>
        </p:txBody>
      </p:sp>
      <p:sp>
        <p:nvSpPr>
          <p:cNvPr id="5" name="Internal Storage 4">
            <a:extLst>
              <a:ext uri="{FF2B5EF4-FFF2-40B4-BE49-F238E27FC236}">
                <a16:creationId xmlns:a16="http://schemas.microsoft.com/office/drawing/2014/main" id="{B683A4A0-4C6C-8E49-812F-56874F46FB54}"/>
              </a:ext>
            </a:extLst>
          </p:cNvPr>
          <p:cNvSpPr/>
          <p:nvPr/>
        </p:nvSpPr>
        <p:spPr>
          <a:xfrm>
            <a:off x="1013583" y="2995208"/>
            <a:ext cx="2463501" cy="2463501"/>
          </a:xfrm>
          <a:prstGeom prst="flowChartInternalStorag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4136CE-941B-4549-80A9-D03038A779D0}"/>
              </a:ext>
            </a:extLst>
          </p:cNvPr>
          <p:cNvSpPr txBox="1"/>
          <p:nvPr/>
        </p:nvSpPr>
        <p:spPr>
          <a:xfrm>
            <a:off x="1698528" y="2425446"/>
            <a:ext cx="1355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m Samples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5CB71E-E3E7-F740-BFB6-E7357AEDFE52}"/>
              </a:ext>
            </a:extLst>
          </p:cNvPr>
          <p:cNvSpPr txBox="1"/>
          <p:nvPr/>
        </p:nvSpPr>
        <p:spPr>
          <a:xfrm rot="16200000">
            <a:off x="-17360" y="3685489"/>
            <a:ext cx="1355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n Genes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B2FBE11-8534-624F-BEC0-E057F5D6DC15}"/>
              </a:ext>
            </a:extLst>
          </p:cNvPr>
          <p:cNvCxnSpPr/>
          <p:nvPr/>
        </p:nvCxnSpPr>
        <p:spPr>
          <a:xfrm>
            <a:off x="1110400" y="2876873"/>
            <a:ext cx="230213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B1331D0-7823-3940-92D0-481D2B560939}"/>
              </a:ext>
            </a:extLst>
          </p:cNvPr>
          <p:cNvCxnSpPr>
            <a:cxnSpLocks/>
          </p:cNvCxnSpPr>
          <p:nvPr/>
        </p:nvCxnSpPr>
        <p:spPr>
          <a:xfrm flipV="1">
            <a:off x="864767" y="3102784"/>
            <a:ext cx="0" cy="22071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C6C386E-6787-3840-BC4F-B0C444C0997B}"/>
              </a:ext>
            </a:extLst>
          </p:cNvPr>
          <p:cNvSpPr txBox="1"/>
          <p:nvPr/>
        </p:nvSpPr>
        <p:spPr>
          <a:xfrm>
            <a:off x="1390098" y="3360968"/>
            <a:ext cx="4745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  <a:r>
              <a:rPr lang="en-US" baseline="-25000" dirty="0"/>
              <a:t>1</a:t>
            </a:r>
          </a:p>
          <a:p>
            <a:r>
              <a:rPr lang="en-US" dirty="0"/>
              <a:t>X</a:t>
            </a:r>
            <a:r>
              <a:rPr lang="en-US" baseline="-25000" dirty="0"/>
              <a:t>2</a:t>
            </a:r>
          </a:p>
          <a:p>
            <a:r>
              <a:rPr lang="en-US" dirty="0"/>
              <a:t>X</a:t>
            </a:r>
            <a:r>
              <a:rPr lang="en-US" baseline="-25000" dirty="0"/>
              <a:t>3</a:t>
            </a:r>
          </a:p>
          <a:p>
            <a:r>
              <a:rPr lang="en-US" baseline="-25000" dirty="0"/>
              <a:t>...</a:t>
            </a:r>
          </a:p>
          <a:p>
            <a:r>
              <a:rPr lang="en-US" baseline="-25000" dirty="0"/>
              <a:t>...</a:t>
            </a:r>
          </a:p>
          <a:p>
            <a:r>
              <a:rPr lang="en-US" baseline="-25000" dirty="0"/>
              <a:t>...</a:t>
            </a:r>
          </a:p>
          <a:p>
            <a:r>
              <a:rPr lang="en-US" dirty="0" err="1"/>
              <a:t>X</a:t>
            </a:r>
            <a:r>
              <a:rPr lang="en-US" baseline="-25000" dirty="0" err="1"/>
              <a:t>n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26E1CA-2EBE-B346-9372-C3F97ECB9E58}"/>
              </a:ext>
            </a:extLst>
          </p:cNvPr>
          <p:cNvSpPr txBox="1"/>
          <p:nvPr/>
        </p:nvSpPr>
        <p:spPr>
          <a:xfrm>
            <a:off x="1843713" y="3341245"/>
            <a:ext cx="4195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  <a:r>
              <a:rPr lang="en-US" baseline="-25000" dirty="0"/>
              <a:t>1</a:t>
            </a:r>
          </a:p>
          <a:p>
            <a:r>
              <a:rPr lang="en-US" dirty="0"/>
              <a:t>Y</a:t>
            </a:r>
            <a:r>
              <a:rPr lang="en-US" baseline="-25000" dirty="0"/>
              <a:t>2</a:t>
            </a:r>
          </a:p>
          <a:p>
            <a:r>
              <a:rPr lang="en-US" dirty="0"/>
              <a:t>Y</a:t>
            </a:r>
            <a:r>
              <a:rPr lang="en-US" baseline="-25000" dirty="0"/>
              <a:t>3</a:t>
            </a:r>
          </a:p>
          <a:p>
            <a:r>
              <a:rPr lang="en-US" baseline="-25000" dirty="0"/>
              <a:t>...</a:t>
            </a:r>
          </a:p>
          <a:p>
            <a:r>
              <a:rPr lang="en-US" baseline="-25000" dirty="0"/>
              <a:t>...</a:t>
            </a:r>
          </a:p>
          <a:p>
            <a:r>
              <a:rPr lang="en-US" baseline="-25000" dirty="0"/>
              <a:t>...</a:t>
            </a:r>
          </a:p>
          <a:p>
            <a:r>
              <a:rPr lang="en-US" dirty="0" err="1"/>
              <a:t>Y</a:t>
            </a:r>
            <a:r>
              <a:rPr lang="en-US" baseline="-25000" dirty="0" err="1"/>
              <a:t>n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589DEB4-36FF-4542-BB48-2154F7698C32}"/>
              </a:ext>
            </a:extLst>
          </p:cNvPr>
          <p:cNvSpPr txBox="1"/>
          <p:nvPr/>
        </p:nvSpPr>
        <p:spPr>
          <a:xfrm>
            <a:off x="2312107" y="3895307"/>
            <a:ext cx="10650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. . 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13D82C5-F406-CA4C-883F-9E342E45D7FA}"/>
              </a:ext>
            </a:extLst>
          </p:cNvPr>
          <p:cNvSpPr txBox="1"/>
          <p:nvPr/>
        </p:nvSpPr>
        <p:spPr>
          <a:xfrm>
            <a:off x="1137425" y="5667433"/>
            <a:ext cx="2821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Gene expression data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1E99FCD2-9CD1-C04D-B0D2-FC95FE004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1114" y="2601768"/>
            <a:ext cx="2146300" cy="222250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893ADBD9-0191-FD4D-A401-1E463116B9C2}"/>
              </a:ext>
            </a:extLst>
          </p:cNvPr>
          <p:cNvSpPr txBox="1"/>
          <p:nvPr/>
        </p:nvSpPr>
        <p:spPr>
          <a:xfrm>
            <a:off x="3939225" y="5170656"/>
            <a:ext cx="28212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/>
              <a:t>Pairwise correlations between rows indicate gene-gene </a:t>
            </a:r>
            <a:r>
              <a:rPr lang="en-US" u="sng" dirty="0" err="1"/>
              <a:t>connectiveness</a:t>
            </a:r>
            <a:endParaRPr lang="en-US" u="sng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A98B8D8-5E06-4545-9246-C4148B0EB8A3}"/>
              </a:ext>
            </a:extLst>
          </p:cNvPr>
          <p:cNvSpPr txBox="1"/>
          <p:nvPr/>
        </p:nvSpPr>
        <p:spPr>
          <a:xfrm rot="16200000">
            <a:off x="3635301" y="3573630"/>
            <a:ext cx="847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Gene1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DC586FA-685F-FD4B-8E15-405452D1921B}"/>
              </a:ext>
            </a:extLst>
          </p:cNvPr>
          <p:cNvSpPr txBox="1"/>
          <p:nvPr/>
        </p:nvSpPr>
        <p:spPr>
          <a:xfrm>
            <a:off x="4824761" y="4807697"/>
            <a:ext cx="9515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Gene2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2E7C963-F50F-9B4A-8497-955F749E9135}"/>
              </a:ext>
            </a:extLst>
          </p:cNvPr>
          <p:cNvSpPr txBox="1"/>
          <p:nvPr/>
        </p:nvSpPr>
        <p:spPr>
          <a:xfrm>
            <a:off x="5419493" y="2859950"/>
            <a:ext cx="8586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 = 0.8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B9B6B3E-F1B0-E04F-B832-973EB05DBD75}"/>
              </a:ext>
            </a:extLst>
          </p:cNvPr>
          <p:cNvSpPr txBox="1"/>
          <p:nvPr/>
        </p:nvSpPr>
        <p:spPr>
          <a:xfrm>
            <a:off x="9590050" y="1774566"/>
            <a:ext cx="26019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u="sng" dirty="0"/>
              <a:t>Edge exists in network?</a:t>
            </a:r>
          </a:p>
          <a:p>
            <a:r>
              <a:rPr lang="en-US" dirty="0"/>
              <a:t>= 1 if  weight &gt; threshold</a:t>
            </a:r>
          </a:p>
          <a:p>
            <a:r>
              <a:rPr lang="en-US" dirty="0"/>
              <a:t>= 0 otherwise</a:t>
            </a:r>
          </a:p>
          <a:p>
            <a:r>
              <a:rPr lang="en-US" dirty="0"/>
              <a:t>For all edges, calculate edge weight as: |R|</a:t>
            </a:r>
            <a:r>
              <a:rPr lang="en-US" baseline="30000" dirty="0"/>
              <a:t>B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 and threshold chosen dynamically so the network is </a:t>
            </a:r>
            <a:r>
              <a:rPr lang="en-US" b="1" i="1" dirty="0"/>
              <a:t>scale-free</a:t>
            </a:r>
            <a:r>
              <a:rPr lang="en-US" b="1" dirty="0"/>
              <a:t>,</a:t>
            </a:r>
            <a:r>
              <a:rPr lang="en-US" dirty="0"/>
              <a:t> that is: </a:t>
            </a:r>
          </a:p>
          <a:p>
            <a:endParaRPr lang="en-US" dirty="0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78D778E-D27A-5E45-A0C9-D616CD653AC3}"/>
              </a:ext>
            </a:extLst>
          </p:cNvPr>
          <p:cNvCxnSpPr>
            <a:cxnSpLocks/>
            <a:stCxn id="32" idx="3"/>
          </p:cNvCxnSpPr>
          <p:nvPr/>
        </p:nvCxnSpPr>
        <p:spPr>
          <a:xfrm>
            <a:off x="6377414" y="3713018"/>
            <a:ext cx="74821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42AD02CD-27F2-0A45-8445-0C7924BFB0B1}"/>
              </a:ext>
            </a:extLst>
          </p:cNvPr>
          <p:cNvCxnSpPr>
            <a:cxnSpLocks/>
          </p:cNvCxnSpPr>
          <p:nvPr/>
        </p:nvCxnSpPr>
        <p:spPr>
          <a:xfrm flipV="1">
            <a:off x="9924586" y="5023287"/>
            <a:ext cx="0" cy="10370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E2DDE7E-C38C-3B41-B2AE-577D10F43F8A}"/>
              </a:ext>
            </a:extLst>
          </p:cNvPr>
          <p:cNvCxnSpPr>
            <a:cxnSpLocks/>
          </p:cNvCxnSpPr>
          <p:nvPr/>
        </p:nvCxnSpPr>
        <p:spPr>
          <a:xfrm>
            <a:off x="9924585" y="6060350"/>
            <a:ext cx="169498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BF27244-0EC5-5E41-84E9-AD9A2CEE2F73}"/>
              </a:ext>
            </a:extLst>
          </p:cNvPr>
          <p:cNvSpPr txBox="1"/>
          <p:nvPr/>
        </p:nvSpPr>
        <p:spPr>
          <a:xfrm>
            <a:off x="10270272" y="6192823"/>
            <a:ext cx="1059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Degree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5A4279A-528A-CC44-8AFA-D91CE857195B}"/>
              </a:ext>
            </a:extLst>
          </p:cNvPr>
          <p:cNvSpPr txBox="1"/>
          <p:nvPr/>
        </p:nvSpPr>
        <p:spPr>
          <a:xfrm>
            <a:off x="9095677" y="5242595"/>
            <a:ext cx="10593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% of nodes</a:t>
            </a:r>
          </a:p>
        </p:txBody>
      </p:sp>
      <p:sp>
        <p:nvSpPr>
          <p:cNvPr id="65" name="Freeform 64">
            <a:extLst>
              <a:ext uri="{FF2B5EF4-FFF2-40B4-BE49-F238E27FC236}">
                <a16:creationId xmlns:a16="http://schemas.microsoft.com/office/drawing/2014/main" id="{932D125F-41AA-1E4F-AC64-677EAD452FC1}"/>
              </a:ext>
            </a:extLst>
          </p:cNvPr>
          <p:cNvSpPr/>
          <p:nvPr/>
        </p:nvSpPr>
        <p:spPr>
          <a:xfrm>
            <a:off x="10103004" y="5101345"/>
            <a:ext cx="1304693" cy="836342"/>
          </a:xfrm>
          <a:custGeom>
            <a:avLst/>
            <a:gdLst>
              <a:gd name="connsiteX0" fmla="*/ 0 w 1137425"/>
              <a:gd name="connsiteY0" fmla="*/ 0 h 836342"/>
              <a:gd name="connsiteX1" fmla="*/ 256479 w 1137425"/>
              <a:gd name="connsiteY1" fmla="*/ 535259 h 836342"/>
              <a:gd name="connsiteX2" fmla="*/ 1137425 w 1137425"/>
              <a:gd name="connsiteY2" fmla="*/ 836342 h 836342"/>
              <a:gd name="connsiteX3" fmla="*/ 1137425 w 1137425"/>
              <a:gd name="connsiteY3" fmla="*/ 836342 h 8363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37425" h="836342">
                <a:moveTo>
                  <a:pt x="0" y="0"/>
                </a:moveTo>
                <a:cubicBezTo>
                  <a:pt x="33454" y="197934"/>
                  <a:pt x="66908" y="395869"/>
                  <a:pt x="256479" y="535259"/>
                </a:cubicBezTo>
                <a:cubicBezTo>
                  <a:pt x="446050" y="674649"/>
                  <a:pt x="1137425" y="836342"/>
                  <a:pt x="1137425" y="836342"/>
                </a:cubicBezTo>
                <a:lnTo>
                  <a:pt x="1137425" y="836342"/>
                </a:lnTo>
              </a:path>
            </a:pathLst>
          </a:cu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10A37893-BDD7-124A-861B-3A959675284C}"/>
              </a:ext>
            </a:extLst>
          </p:cNvPr>
          <p:cNvSpPr/>
          <p:nvPr/>
        </p:nvSpPr>
        <p:spPr>
          <a:xfrm>
            <a:off x="8094569" y="2724297"/>
            <a:ext cx="449937" cy="44993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19B4C11B-59CE-0645-85A3-84965530CDD8}"/>
              </a:ext>
            </a:extLst>
          </p:cNvPr>
          <p:cNvSpPr/>
          <p:nvPr/>
        </p:nvSpPr>
        <p:spPr>
          <a:xfrm>
            <a:off x="8840107" y="3929426"/>
            <a:ext cx="449937" cy="44993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76F8AFF5-E1B8-CA41-A129-F4B2A8B1672B}"/>
              </a:ext>
            </a:extLst>
          </p:cNvPr>
          <p:cNvSpPr/>
          <p:nvPr/>
        </p:nvSpPr>
        <p:spPr>
          <a:xfrm>
            <a:off x="7321683" y="3486297"/>
            <a:ext cx="449937" cy="44993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077ABC43-FB66-C043-8EEE-C064383DE0E6}"/>
              </a:ext>
            </a:extLst>
          </p:cNvPr>
          <p:cNvCxnSpPr>
            <a:cxnSpLocks/>
            <a:stCxn id="67" idx="2"/>
          </p:cNvCxnSpPr>
          <p:nvPr/>
        </p:nvCxnSpPr>
        <p:spPr>
          <a:xfrm flipH="1" flipV="1">
            <a:off x="7771621" y="3711267"/>
            <a:ext cx="1068486" cy="443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75E6CFE1-E2A4-7940-A46B-82B815524715}"/>
              </a:ext>
            </a:extLst>
          </p:cNvPr>
          <p:cNvCxnSpPr>
            <a:cxnSpLocks/>
            <a:endCxn id="67" idx="1"/>
          </p:cNvCxnSpPr>
          <p:nvPr/>
        </p:nvCxnSpPr>
        <p:spPr>
          <a:xfrm>
            <a:off x="8478614" y="3108342"/>
            <a:ext cx="427385" cy="8869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9663F27E-9628-7042-9049-B7330FE5D94F}"/>
              </a:ext>
            </a:extLst>
          </p:cNvPr>
          <p:cNvCxnSpPr>
            <a:cxnSpLocks/>
          </p:cNvCxnSpPr>
          <p:nvPr/>
        </p:nvCxnSpPr>
        <p:spPr>
          <a:xfrm flipH="1">
            <a:off x="7705728" y="3108342"/>
            <a:ext cx="454733" cy="4438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30976FDC-C2E1-9D47-9CB9-A465C06CEBED}"/>
              </a:ext>
            </a:extLst>
          </p:cNvPr>
          <p:cNvSpPr txBox="1"/>
          <p:nvPr/>
        </p:nvSpPr>
        <p:spPr>
          <a:xfrm>
            <a:off x="7006684" y="4547498"/>
            <a:ext cx="28212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/>
              <a:t>Correlation </a:t>
            </a:r>
          </a:p>
          <a:p>
            <a:pPr algn="ctr"/>
            <a:r>
              <a:rPr lang="en-US" u="sng" dirty="0"/>
              <a:t>Network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4423BD8F-E899-714D-9417-E1829CDE8901}"/>
              </a:ext>
            </a:extLst>
          </p:cNvPr>
          <p:cNvCxnSpPr>
            <a:cxnSpLocks/>
          </p:cNvCxnSpPr>
          <p:nvPr/>
        </p:nvCxnSpPr>
        <p:spPr>
          <a:xfrm>
            <a:off x="2174488" y="3529023"/>
            <a:ext cx="1583473" cy="7805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309798EC-8BFD-F748-9CB2-18C7D6E7A688}"/>
              </a:ext>
            </a:extLst>
          </p:cNvPr>
          <p:cNvCxnSpPr>
            <a:cxnSpLocks/>
          </p:cNvCxnSpPr>
          <p:nvPr/>
        </p:nvCxnSpPr>
        <p:spPr>
          <a:xfrm>
            <a:off x="2207941" y="3818955"/>
            <a:ext cx="2386361" cy="11597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8828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7BE72-A4DE-BC4B-B212-4B18BCF91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049" y="141130"/>
            <a:ext cx="9603275" cy="1049235"/>
          </a:xfrm>
        </p:spPr>
        <p:txBody>
          <a:bodyPr>
            <a:normAutofit/>
          </a:bodyPr>
          <a:lstStyle/>
          <a:p>
            <a:r>
              <a:rPr lang="en-US" sz="3200" b="1" dirty="0"/>
              <a:t>WGCNA</a:t>
            </a:r>
            <a:r>
              <a:rPr lang="en-US" sz="3200" dirty="0"/>
              <a:t>: Weighted Gene Correlation Network Analysis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BCFAE05-0E7A-284E-9F22-C1432751C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0840" y="1110417"/>
            <a:ext cx="10515600" cy="962180"/>
          </a:xfrm>
        </p:spPr>
        <p:txBody>
          <a:bodyPr/>
          <a:lstStyle/>
          <a:p>
            <a:r>
              <a:rPr lang="en-US" dirty="0"/>
              <a:t>Module detection using the topological overlap matrix (TOM) and hierarchical clustering</a:t>
            </a:r>
          </a:p>
        </p:txBody>
      </p:sp>
      <p:graphicFrame>
        <p:nvGraphicFramePr>
          <p:cNvPr id="34" name="Table 33">
            <a:extLst>
              <a:ext uri="{FF2B5EF4-FFF2-40B4-BE49-F238E27FC236}">
                <a16:creationId xmlns:a16="http://schemas.microsoft.com/office/drawing/2014/main" id="{51ED7AA1-B618-5F43-ABCC-AE795A8C34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661598"/>
              </p:ext>
            </p:extLst>
          </p:nvPr>
        </p:nvGraphicFramePr>
        <p:xfrm>
          <a:off x="4947645" y="3604332"/>
          <a:ext cx="7082264" cy="202184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770566">
                  <a:extLst>
                    <a:ext uri="{9D8B030D-6E8A-4147-A177-3AD203B41FA5}">
                      <a16:colId xmlns:a16="http://schemas.microsoft.com/office/drawing/2014/main" val="2028746137"/>
                    </a:ext>
                  </a:extLst>
                </a:gridCol>
                <a:gridCol w="1770566">
                  <a:extLst>
                    <a:ext uri="{9D8B030D-6E8A-4147-A177-3AD203B41FA5}">
                      <a16:colId xmlns:a16="http://schemas.microsoft.com/office/drawing/2014/main" val="1062130201"/>
                    </a:ext>
                  </a:extLst>
                </a:gridCol>
                <a:gridCol w="1770566">
                  <a:extLst>
                    <a:ext uri="{9D8B030D-6E8A-4147-A177-3AD203B41FA5}">
                      <a16:colId xmlns:a16="http://schemas.microsoft.com/office/drawing/2014/main" val="1112024819"/>
                    </a:ext>
                  </a:extLst>
                </a:gridCol>
                <a:gridCol w="1770566">
                  <a:extLst>
                    <a:ext uri="{9D8B030D-6E8A-4147-A177-3AD203B41FA5}">
                      <a16:colId xmlns:a16="http://schemas.microsoft.com/office/drawing/2014/main" val="1336957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Nodes </a:t>
                      </a:r>
                      <a:r>
                        <a:rPr lang="en-US" dirty="0">
                          <a:sym typeface="Wingdings" pitchFamily="2" charset="2"/>
                        </a:rPr>
                        <a:t> </a:t>
                      </a:r>
                      <a:endParaRPr lang="en-US" dirty="0"/>
                    </a:p>
                    <a:p>
                      <a:r>
                        <a:rPr lang="en-US" dirty="0"/>
                        <a:t>TOM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+ 2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1+3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2+3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4136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 hops (connected?)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783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 hop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3/5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0097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 hops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7/9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262898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C8F20F1-ED24-CB42-914C-989E18BECB7A}"/>
              </a:ext>
            </a:extLst>
          </p:cNvPr>
          <p:cNvSpPr txBox="1"/>
          <p:nvPr/>
        </p:nvSpPr>
        <p:spPr>
          <a:xfrm>
            <a:off x="4940209" y="2531545"/>
            <a:ext cx="22748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TOM </a:t>
            </a:r>
            <a:r>
              <a:rPr lang="en-US" dirty="0"/>
              <a:t>=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74D8C6-3E36-2F44-BC14-27F063B1B0D4}"/>
              </a:ext>
            </a:extLst>
          </p:cNvPr>
          <p:cNvSpPr txBox="1"/>
          <p:nvPr/>
        </p:nvSpPr>
        <p:spPr>
          <a:xfrm>
            <a:off x="6270923" y="2156121"/>
            <a:ext cx="36315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# of neighbors reachable by both nodes </a:t>
            </a:r>
            <a:r>
              <a:rPr lang="en-US" u="sng" dirty="0"/>
              <a:t>excluding self</a:t>
            </a:r>
          </a:p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0B7572-4BA7-B849-8BA7-E856A1535F07}"/>
              </a:ext>
            </a:extLst>
          </p:cNvPr>
          <p:cNvSpPr txBox="1"/>
          <p:nvPr/>
        </p:nvSpPr>
        <p:spPr>
          <a:xfrm>
            <a:off x="6334113" y="2921838"/>
            <a:ext cx="3631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min(#neighbors x, #neighbors y)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B370800-399C-214D-813A-AFD2C5E049AD}"/>
              </a:ext>
            </a:extLst>
          </p:cNvPr>
          <p:cNvCxnSpPr/>
          <p:nvPr/>
        </p:nvCxnSpPr>
        <p:spPr>
          <a:xfrm>
            <a:off x="6579439" y="2877233"/>
            <a:ext cx="282125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02A67A97-1C61-F140-9C72-D897555794EB}"/>
              </a:ext>
            </a:extLst>
          </p:cNvPr>
          <p:cNvSpPr/>
          <p:nvPr/>
        </p:nvSpPr>
        <p:spPr>
          <a:xfrm>
            <a:off x="1036066" y="5049884"/>
            <a:ext cx="449937" cy="44993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1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ACC590C-F171-BB45-A5D4-928FCADDDA5C}"/>
              </a:ext>
            </a:extLst>
          </p:cNvPr>
          <p:cNvSpPr/>
          <p:nvPr/>
        </p:nvSpPr>
        <p:spPr>
          <a:xfrm>
            <a:off x="2682729" y="5023864"/>
            <a:ext cx="449937" cy="44993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2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FEABF87-BA5B-1646-82B0-60AC7DFFE3CD}"/>
              </a:ext>
            </a:extLst>
          </p:cNvPr>
          <p:cNvSpPr/>
          <p:nvPr/>
        </p:nvSpPr>
        <p:spPr>
          <a:xfrm>
            <a:off x="3704924" y="5042449"/>
            <a:ext cx="449937" cy="44993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3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4C2566D-497F-C343-9938-2675DB0DD045}"/>
              </a:ext>
            </a:extLst>
          </p:cNvPr>
          <p:cNvSpPr/>
          <p:nvPr/>
        </p:nvSpPr>
        <p:spPr>
          <a:xfrm>
            <a:off x="1850105" y="4525776"/>
            <a:ext cx="449937" cy="44993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4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72A52E8-F95B-8B4F-BC2E-2BFC8AD1ED4E}"/>
              </a:ext>
            </a:extLst>
          </p:cNvPr>
          <p:cNvSpPr/>
          <p:nvPr/>
        </p:nvSpPr>
        <p:spPr>
          <a:xfrm>
            <a:off x="1857540" y="3908742"/>
            <a:ext cx="449937" cy="44993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5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D5C1C39-85B7-B34D-BEAD-F69677280205}"/>
              </a:ext>
            </a:extLst>
          </p:cNvPr>
          <p:cNvSpPr/>
          <p:nvPr/>
        </p:nvSpPr>
        <p:spPr>
          <a:xfrm>
            <a:off x="1452379" y="3269406"/>
            <a:ext cx="449937" cy="44993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6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66BB995-7007-A643-AFF8-2002FB639CC2}"/>
              </a:ext>
            </a:extLst>
          </p:cNvPr>
          <p:cNvSpPr/>
          <p:nvPr/>
        </p:nvSpPr>
        <p:spPr>
          <a:xfrm>
            <a:off x="2273852" y="3276840"/>
            <a:ext cx="449937" cy="44993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7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61513F-CFF0-714E-8178-CBD2AE2CD8DA}"/>
              </a:ext>
            </a:extLst>
          </p:cNvPr>
          <p:cNvSpPr/>
          <p:nvPr/>
        </p:nvSpPr>
        <p:spPr>
          <a:xfrm>
            <a:off x="1456095" y="2670957"/>
            <a:ext cx="449937" cy="44993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8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346086C-9738-DF49-9268-7318FDF41E3C}"/>
              </a:ext>
            </a:extLst>
          </p:cNvPr>
          <p:cNvSpPr/>
          <p:nvPr/>
        </p:nvSpPr>
        <p:spPr>
          <a:xfrm>
            <a:off x="2266417" y="2678391"/>
            <a:ext cx="449937" cy="44993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9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203778D-B383-6943-9092-72620BF76BFA}"/>
              </a:ext>
            </a:extLst>
          </p:cNvPr>
          <p:cNvSpPr/>
          <p:nvPr/>
        </p:nvSpPr>
        <p:spPr>
          <a:xfrm>
            <a:off x="3701208" y="4436566"/>
            <a:ext cx="449937" cy="44993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10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6BC8910-0101-8247-BE1E-D66CDA1910F1}"/>
              </a:ext>
            </a:extLst>
          </p:cNvPr>
          <p:cNvSpPr/>
          <p:nvPr/>
        </p:nvSpPr>
        <p:spPr>
          <a:xfrm>
            <a:off x="3708642" y="3808381"/>
            <a:ext cx="449937" cy="44993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11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E6C67B9-57E4-064A-AA09-0E94F3B27AEB}"/>
              </a:ext>
            </a:extLst>
          </p:cNvPr>
          <p:cNvCxnSpPr>
            <a:cxnSpLocks/>
            <a:stCxn id="14" idx="0"/>
            <a:endCxn id="22" idx="2"/>
          </p:cNvCxnSpPr>
          <p:nvPr/>
        </p:nvCxnSpPr>
        <p:spPr>
          <a:xfrm flipV="1">
            <a:off x="1261035" y="2895926"/>
            <a:ext cx="195060" cy="215395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9804C19-51B6-A64A-BE5B-B0932F3B469F}"/>
              </a:ext>
            </a:extLst>
          </p:cNvPr>
          <p:cNvCxnSpPr>
            <a:cxnSpLocks/>
            <a:stCxn id="14" idx="0"/>
            <a:endCxn id="20" idx="2"/>
          </p:cNvCxnSpPr>
          <p:nvPr/>
        </p:nvCxnSpPr>
        <p:spPr>
          <a:xfrm flipV="1">
            <a:off x="1261035" y="3494375"/>
            <a:ext cx="191344" cy="155550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A2F812B-F594-1545-B0C6-9E832537737F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1261035" y="4159624"/>
            <a:ext cx="590287" cy="89026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3AC74C2-1680-2D47-9064-B6E9257C512F}"/>
              </a:ext>
            </a:extLst>
          </p:cNvPr>
          <p:cNvCxnSpPr>
            <a:cxnSpLocks/>
            <a:stCxn id="14" idx="0"/>
            <a:endCxn id="17" idx="2"/>
          </p:cNvCxnSpPr>
          <p:nvPr/>
        </p:nvCxnSpPr>
        <p:spPr>
          <a:xfrm flipV="1">
            <a:off x="1261035" y="4750745"/>
            <a:ext cx="589070" cy="29913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4091EB9-A986-3B43-A464-2AF11229E80C}"/>
              </a:ext>
            </a:extLst>
          </p:cNvPr>
          <p:cNvCxnSpPr>
            <a:cxnSpLocks/>
            <a:stCxn id="15" idx="0"/>
            <a:endCxn id="17" idx="6"/>
          </p:cNvCxnSpPr>
          <p:nvPr/>
        </p:nvCxnSpPr>
        <p:spPr>
          <a:xfrm flipH="1" flipV="1">
            <a:off x="2300042" y="4750745"/>
            <a:ext cx="607656" cy="27311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FD7A6E2-88FC-B44B-A7AC-ACCD0862EAA4}"/>
              </a:ext>
            </a:extLst>
          </p:cNvPr>
          <p:cNvCxnSpPr>
            <a:cxnSpLocks/>
            <a:stCxn id="15" idx="2"/>
            <a:endCxn id="14" idx="6"/>
          </p:cNvCxnSpPr>
          <p:nvPr/>
        </p:nvCxnSpPr>
        <p:spPr>
          <a:xfrm flipH="1">
            <a:off x="1486003" y="5248833"/>
            <a:ext cx="1196726" cy="2602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7B70E47-12B4-8540-A76A-FD0798F5CF8C}"/>
              </a:ext>
            </a:extLst>
          </p:cNvPr>
          <p:cNvCxnSpPr>
            <a:cxnSpLocks/>
            <a:stCxn id="15" idx="0"/>
            <a:endCxn id="19" idx="6"/>
          </p:cNvCxnSpPr>
          <p:nvPr/>
        </p:nvCxnSpPr>
        <p:spPr>
          <a:xfrm flipH="1" flipV="1">
            <a:off x="2307477" y="4133711"/>
            <a:ext cx="600221" cy="89015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D1F3BC8-740A-EF47-932A-02B08A4054EE}"/>
              </a:ext>
            </a:extLst>
          </p:cNvPr>
          <p:cNvCxnSpPr>
            <a:cxnSpLocks/>
            <a:stCxn id="15" idx="0"/>
            <a:endCxn id="21" idx="6"/>
          </p:cNvCxnSpPr>
          <p:nvPr/>
        </p:nvCxnSpPr>
        <p:spPr>
          <a:xfrm flipH="1" flipV="1">
            <a:off x="2723789" y="3501809"/>
            <a:ext cx="183909" cy="152205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8767A8A-2D00-6140-87A2-3971D98097D5}"/>
              </a:ext>
            </a:extLst>
          </p:cNvPr>
          <p:cNvCxnSpPr>
            <a:cxnSpLocks/>
            <a:endCxn id="23" idx="6"/>
          </p:cNvCxnSpPr>
          <p:nvPr/>
        </p:nvCxnSpPr>
        <p:spPr>
          <a:xfrm flipH="1" flipV="1">
            <a:off x="2716354" y="2903360"/>
            <a:ext cx="172031" cy="211490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8CF42CC-A905-4B43-A3AB-8FC62B08EE1C}"/>
              </a:ext>
            </a:extLst>
          </p:cNvPr>
          <p:cNvCxnSpPr>
            <a:cxnSpLocks/>
            <a:stCxn id="15" idx="6"/>
            <a:endCxn id="25" idx="2"/>
          </p:cNvCxnSpPr>
          <p:nvPr/>
        </p:nvCxnSpPr>
        <p:spPr>
          <a:xfrm flipV="1">
            <a:off x="3132666" y="4033350"/>
            <a:ext cx="575976" cy="121548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9CAD834-B814-AD49-9377-13A6953FED99}"/>
              </a:ext>
            </a:extLst>
          </p:cNvPr>
          <p:cNvCxnSpPr>
            <a:cxnSpLocks/>
            <a:stCxn id="15" idx="6"/>
            <a:endCxn id="24" idx="2"/>
          </p:cNvCxnSpPr>
          <p:nvPr/>
        </p:nvCxnSpPr>
        <p:spPr>
          <a:xfrm flipV="1">
            <a:off x="3132666" y="4661535"/>
            <a:ext cx="568542" cy="58729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D784C87-3D4F-ED42-9007-40E70FF4DB9D}"/>
              </a:ext>
            </a:extLst>
          </p:cNvPr>
          <p:cNvCxnSpPr>
            <a:cxnSpLocks/>
            <a:endCxn id="16" idx="2"/>
          </p:cNvCxnSpPr>
          <p:nvPr/>
        </p:nvCxnSpPr>
        <p:spPr>
          <a:xfrm>
            <a:off x="3156014" y="5267418"/>
            <a:ext cx="54891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A6081C4-6DDE-0148-908B-A592A4468270}"/>
              </a:ext>
            </a:extLst>
          </p:cNvPr>
          <p:cNvCxnSpPr>
            <a:cxnSpLocks/>
            <a:stCxn id="23" idx="2"/>
            <a:endCxn id="22" idx="6"/>
          </p:cNvCxnSpPr>
          <p:nvPr/>
        </p:nvCxnSpPr>
        <p:spPr>
          <a:xfrm flipH="1" flipV="1">
            <a:off x="1906032" y="2895926"/>
            <a:ext cx="360385" cy="743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8D814FB-5523-3449-9AF0-DF781364EC1A}"/>
              </a:ext>
            </a:extLst>
          </p:cNvPr>
          <p:cNvCxnSpPr>
            <a:cxnSpLocks/>
            <a:stCxn id="21" idx="2"/>
            <a:endCxn id="20" idx="6"/>
          </p:cNvCxnSpPr>
          <p:nvPr/>
        </p:nvCxnSpPr>
        <p:spPr>
          <a:xfrm flipH="1" flipV="1">
            <a:off x="1902316" y="3494375"/>
            <a:ext cx="371536" cy="743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>
            <a:extLst>
              <a:ext uri="{FF2B5EF4-FFF2-40B4-BE49-F238E27FC236}">
                <a16:creationId xmlns:a16="http://schemas.microsoft.com/office/drawing/2014/main" id="{C3CB1C74-2E08-494C-944A-22CD7A50478F}"/>
              </a:ext>
            </a:extLst>
          </p:cNvPr>
          <p:cNvSpPr/>
          <p:nvPr/>
        </p:nvSpPr>
        <p:spPr>
          <a:xfrm>
            <a:off x="3657598" y="6314933"/>
            <a:ext cx="895442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MR12"/>
              </a:rPr>
              <a:t>Zhang B, Horvath S. </a:t>
            </a:r>
            <a:r>
              <a:rPr lang="en-US" sz="1200" dirty="0">
                <a:solidFill>
                  <a:schemeClr val="bg1"/>
                </a:solidFill>
                <a:latin typeface="CMR17"/>
              </a:rPr>
              <a:t>A General Framework for Weighted Gene Co-expression Network Analysis, </a:t>
            </a:r>
            <a:r>
              <a:rPr lang="en-US" sz="1200" dirty="0">
                <a:solidFill>
                  <a:schemeClr val="bg1"/>
                </a:solidFill>
              </a:rPr>
              <a:t>Statistical Applications in Genetics and Molecular Biology (2005)</a:t>
            </a:r>
          </a:p>
          <a:p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77664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" name="Table 33">
            <a:extLst>
              <a:ext uri="{FF2B5EF4-FFF2-40B4-BE49-F238E27FC236}">
                <a16:creationId xmlns:a16="http://schemas.microsoft.com/office/drawing/2014/main" id="{51ED7AA1-B618-5F43-ABCC-AE795A8C34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9529447"/>
              </p:ext>
            </p:extLst>
          </p:nvPr>
        </p:nvGraphicFramePr>
        <p:xfrm>
          <a:off x="4902821" y="3640183"/>
          <a:ext cx="7082264" cy="210820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770566">
                  <a:extLst>
                    <a:ext uri="{9D8B030D-6E8A-4147-A177-3AD203B41FA5}">
                      <a16:colId xmlns:a16="http://schemas.microsoft.com/office/drawing/2014/main" val="2028746137"/>
                    </a:ext>
                  </a:extLst>
                </a:gridCol>
                <a:gridCol w="1770566">
                  <a:extLst>
                    <a:ext uri="{9D8B030D-6E8A-4147-A177-3AD203B41FA5}">
                      <a16:colId xmlns:a16="http://schemas.microsoft.com/office/drawing/2014/main" val="1062130201"/>
                    </a:ext>
                  </a:extLst>
                </a:gridCol>
                <a:gridCol w="1770566">
                  <a:extLst>
                    <a:ext uri="{9D8B030D-6E8A-4147-A177-3AD203B41FA5}">
                      <a16:colId xmlns:a16="http://schemas.microsoft.com/office/drawing/2014/main" val="1112024819"/>
                    </a:ext>
                  </a:extLst>
                </a:gridCol>
                <a:gridCol w="1770566">
                  <a:extLst>
                    <a:ext uri="{9D8B030D-6E8A-4147-A177-3AD203B41FA5}">
                      <a16:colId xmlns:a16="http://schemas.microsoft.com/office/drawing/2014/main" val="1336957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Nodes </a:t>
                      </a:r>
                      <a:r>
                        <a:rPr lang="en-US" dirty="0">
                          <a:sym typeface="Wingdings" pitchFamily="2" charset="2"/>
                        </a:rPr>
                        <a:t> </a:t>
                      </a:r>
                      <a:endParaRPr lang="en-US" dirty="0"/>
                    </a:p>
                    <a:p>
                      <a:r>
                        <a:rPr lang="en-US" dirty="0"/>
                        <a:t>TOM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 + 2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1+3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2+3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4136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 hops (connected?)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783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 hop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3/5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1/2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0097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 hops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7/9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2628986"/>
                  </a:ext>
                </a:extLst>
              </a:tr>
            </a:tbl>
          </a:graphicData>
        </a:graphic>
      </p:graphicFrame>
      <p:sp>
        <p:nvSpPr>
          <p:cNvPr id="14" name="Oval 13">
            <a:extLst>
              <a:ext uri="{FF2B5EF4-FFF2-40B4-BE49-F238E27FC236}">
                <a16:creationId xmlns:a16="http://schemas.microsoft.com/office/drawing/2014/main" id="{02A67A97-1C61-F140-9C72-D897555794EB}"/>
              </a:ext>
            </a:extLst>
          </p:cNvPr>
          <p:cNvSpPr/>
          <p:nvPr/>
        </p:nvSpPr>
        <p:spPr>
          <a:xfrm>
            <a:off x="991242" y="5063433"/>
            <a:ext cx="449937" cy="449937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1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ACC590C-F171-BB45-A5D4-928FCADDDA5C}"/>
              </a:ext>
            </a:extLst>
          </p:cNvPr>
          <p:cNvSpPr/>
          <p:nvPr/>
        </p:nvSpPr>
        <p:spPr>
          <a:xfrm>
            <a:off x="2637905" y="5059715"/>
            <a:ext cx="449937" cy="449937"/>
          </a:xfrm>
          <a:prstGeom prst="ellipse">
            <a:avLst/>
          </a:prstGeom>
          <a:gradFill>
            <a:gsLst>
              <a:gs pos="0">
                <a:srgbClr val="92D050"/>
              </a:gs>
              <a:gs pos="100000">
                <a:srgbClr val="FFC000"/>
              </a:gs>
            </a:gsLst>
            <a:lin ang="0" scaled="0"/>
          </a:gra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2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FEABF87-BA5B-1646-82B0-60AC7DFFE3CD}"/>
              </a:ext>
            </a:extLst>
          </p:cNvPr>
          <p:cNvSpPr/>
          <p:nvPr/>
        </p:nvSpPr>
        <p:spPr>
          <a:xfrm>
            <a:off x="3660100" y="5078300"/>
            <a:ext cx="449937" cy="449937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3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4C2566D-497F-C343-9938-2675DB0DD045}"/>
              </a:ext>
            </a:extLst>
          </p:cNvPr>
          <p:cNvSpPr/>
          <p:nvPr/>
        </p:nvSpPr>
        <p:spPr>
          <a:xfrm>
            <a:off x="1805281" y="4561627"/>
            <a:ext cx="449937" cy="449937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4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72A52E8-F95B-8B4F-BC2E-2BFC8AD1ED4E}"/>
              </a:ext>
            </a:extLst>
          </p:cNvPr>
          <p:cNvSpPr/>
          <p:nvPr/>
        </p:nvSpPr>
        <p:spPr>
          <a:xfrm>
            <a:off x="1812716" y="3944593"/>
            <a:ext cx="449937" cy="449937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5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D5C1C39-85B7-B34D-BEAD-F69677280205}"/>
              </a:ext>
            </a:extLst>
          </p:cNvPr>
          <p:cNvSpPr/>
          <p:nvPr/>
        </p:nvSpPr>
        <p:spPr>
          <a:xfrm>
            <a:off x="1407555" y="3305257"/>
            <a:ext cx="449937" cy="449937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6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66BB995-7007-A643-AFF8-2002FB639CC2}"/>
              </a:ext>
            </a:extLst>
          </p:cNvPr>
          <p:cNvSpPr/>
          <p:nvPr/>
        </p:nvSpPr>
        <p:spPr>
          <a:xfrm>
            <a:off x="2229028" y="3312691"/>
            <a:ext cx="449937" cy="449937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7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61513F-CFF0-714E-8178-CBD2AE2CD8DA}"/>
              </a:ext>
            </a:extLst>
          </p:cNvPr>
          <p:cNvSpPr/>
          <p:nvPr/>
        </p:nvSpPr>
        <p:spPr>
          <a:xfrm>
            <a:off x="1411271" y="2706808"/>
            <a:ext cx="449937" cy="449937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8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346086C-9738-DF49-9268-7318FDF41E3C}"/>
              </a:ext>
            </a:extLst>
          </p:cNvPr>
          <p:cNvSpPr/>
          <p:nvPr/>
        </p:nvSpPr>
        <p:spPr>
          <a:xfrm>
            <a:off x="2221593" y="2714242"/>
            <a:ext cx="449937" cy="449937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9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203778D-B383-6943-9092-72620BF76BFA}"/>
              </a:ext>
            </a:extLst>
          </p:cNvPr>
          <p:cNvSpPr/>
          <p:nvPr/>
        </p:nvSpPr>
        <p:spPr>
          <a:xfrm>
            <a:off x="3656384" y="4472417"/>
            <a:ext cx="449937" cy="449937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10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6BC8910-0101-8247-BE1E-D66CDA1910F1}"/>
              </a:ext>
            </a:extLst>
          </p:cNvPr>
          <p:cNvSpPr/>
          <p:nvPr/>
        </p:nvSpPr>
        <p:spPr>
          <a:xfrm>
            <a:off x="3663818" y="3844232"/>
            <a:ext cx="449937" cy="449937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11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E6C67B9-57E4-064A-AA09-0E94F3B27AEB}"/>
              </a:ext>
            </a:extLst>
          </p:cNvPr>
          <p:cNvCxnSpPr>
            <a:cxnSpLocks/>
            <a:stCxn id="14" idx="0"/>
            <a:endCxn id="22" idx="2"/>
          </p:cNvCxnSpPr>
          <p:nvPr/>
        </p:nvCxnSpPr>
        <p:spPr>
          <a:xfrm flipV="1">
            <a:off x="1216211" y="2931777"/>
            <a:ext cx="195060" cy="2131656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9804C19-51B6-A64A-BE5B-B0932F3B469F}"/>
              </a:ext>
            </a:extLst>
          </p:cNvPr>
          <p:cNvCxnSpPr>
            <a:cxnSpLocks/>
            <a:stCxn id="14" idx="0"/>
            <a:endCxn id="20" idx="2"/>
          </p:cNvCxnSpPr>
          <p:nvPr/>
        </p:nvCxnSpPr>
        <p:spPr>
          <a:xfrm flipV="1">
            <a:off x="1216211" y="3530226"/>
            <a:ext cx="191344" cy="153320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A2F812B-F594-1545-B0C6-9E832537737F}"/>
              </a:ext>
            </a:extLst>
          </p:cNvPr>
          <p:cNvCxnSpPr>
            <a:cxnSpLocks/>
            <a:stCxn id="14" idx="0"/>
          </p:cNvCxnSpPr>
          <p:nvPr/>
        </p:nvCxnSpPr>
        <p:spPr>
          <a:xfrm flipV="1">
            <a:off x="1216211" y="4173173"/>
            <a:ext cx="590287" cy="89026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3AC74C2-1680-2D47-9064-B6E9257C512F}"/>
              </a:ext>
            </a:extLst>
          </p:cNvPr>
          <p:cNvCxnSpPr>
            <a:cxnSpLocks/>
            <a:stCxn id="14" idx="0"/>
            <a:endCxn id="17" idx="2"/>
          </p:cNvCxnSpPr>
          <p:nvPr/>
        </p:nvCxnSpPr>
        <p:spPr>
          <a:xfrm flipV="1">
            <a:off x="1216211" y="4786596"/>
            <a:ext cx="589070" cy="276837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4091EB9-A986-3B43-A464-2AF11229E80C}"/>
              </a:ext>
            </a:extLst>
          </p:cNvPr>
          <p:cNvCxnSpPr>
            <a:cxnSpLocks/>
            <a:stCxn id="15" idx="0"/>
            <a:endCxn id="17" idx="6"/>
          </p:cNvCxnSpPr>
          <p:nvPr/>
        </p:nvCxnSpPr>
        <p:spPr>
          <a:xfrm flipH="1" flipV="1">
            <a:off x="2255218" y="4786596"/>
            <a:ext cx="607656" cy="273119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FD7A6E2-88FC-B44B-A7AC-ACCD0862EAA4}"/>
              </a:ext>
            </a:extLst>
          </p:cNvPr>
          <p:cNvCxnSpPr>
            <a:cxnSpLocks/>
            <a:stCxn id="15" idx="2"/>
            <a:endCxn id="14" idx="6"/>
          </p:cNvCxnSpPr>
          <p:nvPr/>
        </p:nvCxnSpPr>
        <p:spPr>
          <a:xfrm flipH="1">
            <a:off x="1441179" y="5284684"/>
            <a:ext cx="1196726" cy="371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A7B70E47-12B4-8540-A76A-FD0798F5CF8C}"/>
              </a:ext>
            </a:extLst>
          </p:cNvPr>
          <p:cNvCxnSpPr>
            <a:cxnSpLocks/>
            <a:stCxn id="15" idx="0"/>
            <a:endCxn id="19" idx="6"/>
          </p:cNvCxnSpPr>
          <p:nvPr/>
        </p:nvCxnSpPr>
        <p:spPr>
          <a:xfrm flipH="1" flipV="1">
            <a:off x="2262653" y="4169562"/>
            <a:ext cx="600221" cy="89015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3D1F3BC8-740A-EF47-932A-02B08A4054EE}"/>
              </a:ext>
            </a:extLst>
          </p:cNvPr>
          <p:cNvCxnSpPr>
            <a:cxnSpLocks/>
            <a:stCxn id="15" idx="0"/>
            <a:endCxn id="21" idx="6"/>
          </p:cNvCxnSpPr>
          <p:nvPr/>
        </p:nvCxnSpPr>
        <p:spPr>
          <a:xfrm flipH="1" flipV="1">
            <a:off x="2678965" y="3537660"/>
            <a:ext cx="183909" cy="1522055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8767A8A-2D00-6140-87A2-3971D98097D5}"/>
              </a:ext>
            </a:extLst>
          </p:cNvPr>
          <p:cNvCxnSpPr>
            <a:cxnSpLocks/>
            <a:endCxn id="23" idx="6"/>
          </p:cNvCxnSpPr>
          <p:nvPr/>
        </p:nvCxnSpPr>
        <p:spPr>
          <a:xfrm flipH="1" flipV="1">
            <a:off x="2671530" y="2939211"/>
            <a:ext cx="172031" cy="2114907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8CF42CC-A905-4B43-A3AB-8FC62B08EE1C}"/>
              </a:ext>
            </a:extLst>
          </p:cNvPr>
          <p:cNvCxnSpPr>
            <a:cxnSpLocks/>
            <a:stCxn id="15" idx="6"/>
            <a:endCxn id="25" idx="2"/>
          </p:cNvCxnSpPr>
          <p:nvPr/>
        </p:nvCxnSpPr>
        <p:spPr>
          <a:xfrm flipV="1">
            <a:off x="3087842" y="4069201"/>
            <a:ext cx="575976" cy="1215483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9CAD834-B814-AD49-9377-13A6953FED99}"/>
              </a:ext>
            </a:extLst>
          </p:cNvPr>
          <p:cNvCxnSpPr>
            <a:cxnSpLocks/>
            <a:stCxn id="15" idx="6"/>
            <a:endCxn id="24" idx="2"/>
          </p:cNvCxnSpPr>
          <p:nvPr/>
        </p:nvCxnSpPr>
        <p:spPr>
          <a:xfrm flipV="1">
            <a:off x="3087842" y="4697386"/>
            <a:ext cx="568542" cy="587298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5D784C87-3D4F-ED42-9007-40E70FF4DB9D}"/>
              </a:ext>
            </a:extLst>
          </p:cNvPr>
          <p:cNvCxnSpPr>
            <a:cxnSpLocks/>
            <a:endCxn id="16" idx="2"/>
          </p:cNvCxnSpPr>
          <p:nvPr/>
        </p:nvCxnSpPr>
        <p:spPr>
          <a:xfrm>
            <a:off x="3111190" y="5303269"/>
            <a:ext cx="548910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A6081C4-6DDE-0148-908B-A592A4468270}"/>
              </a:ext>
            </a:extLst>
          </p:cNvPr>
          <p:cNvCxnSpPr>
            <a:cxnSpLocks/>
            <a:stCxn id="23" idx="2"/>
            <a:endCxn id="22" idx="6"/>
          </p:cNvCxnSpPr>
          <p:nvPr/>
        </p:nvCxnSpPr>
        <p:spPr>
          <a:xfrm flipH="1" flipV="1">
            <a:off x="1861208" y="2931777"/>
            <a:ext cx="360385" cy="7434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D8D814FB-5523-3449-9AF0-DF781364EC1A}"/>
              </a:ext>
            </a:extLst>
          </p:cNvPr>
          <p:cNvCxnSpPr>
            <a:cxnSpLocks/>
            <a:stCxn id="21" idx="2"/>
            <a:endCxn id="20" idx="6"/>
          </p:cNvCxnSpPr>
          <p:nvPr/>
        </p:nvCxnSpPr>
        <p:spPr>
          <a:xfrm flipH="1" flipV="1">
            <a:off x="1857492" y="3530226"/>
            <a:ext cx="371536" cy="7434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own Arrow 3">
            <a:extLst>
              <a:ext uri="{FF2B5EF4-FFF2-40B4-BE49-F238E27FC236}">
                <a16:creationId xmlns:a16="http://schemas.microsoft.com/office/drawing/2014/main" id="{184078D1-4361-4847-8BAD-F0E52A139755}"/>
              </a:ext>
            </a:extLst>
          </p:cNvPr>
          <p:cNvSpPr/>
          <p:nvPr/>
        </p:nvSpPr>
        <p:spPr>
          <a:xfrm rot="10800000">
            <a:off x="892097" y="5715967"/>
            <a:ext cx="635620" cy="490653"/>
          </a:xfrm>
          <a:prstGeom prst="down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Down Arrow 35">
            <a:extLst>
              <a:ext uri="{FF2B5EF4-FFF2-40B4-BE49-F238E27FC236}">
                <a16:creationId xmlns:a16="http://schemas.microsoft.com/office/drawing/2014/main" id="{6D7EFD49-8297-534A-998D-7130AB7C05FB}"/>
              </a:ext>
            </a:extLst>
          </p:cNvPr>
          <p:cNvSpPr/>
          <p:nvPr/>
        </p:nvSpPr>
        <p:spPr>
          <a:xfrm rot="10800000">
            <a:off x="2561063" y="5708323"/>
            <a:ext cx="635620" cy="490653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3BA0D63-6751-EA4D-97B7-41C9FA0772C1}"/>
              </a:ext>
            </a:extLst>
          </p:cNvPr>
          <p:cNvSpPr/>
          <p:nvPr/>
        </p:nvSpPr>
        <p:spPr>
          <a:xfrm>
            <a:off x="3657598" y="6314933"/>
            <a:ext cx="895442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MR12"/>
              </a:rPr>
              <a:t>Zhang B, Horvath S. </a:t>
            </a:r>
            <a:r>
              <a:rPr lang="en-US" sz="1200" dirty="0">
                <a:solidFill>
                  <a:schemeClr val="bg1"/>
                </a:solidFill>
                <a:latin typeface="CMR17"/>
              </a:rPr>
              <a:t>A General Framework for Weighted Gene Co-expression Network Analysis, </a:t>
            </a:r>
            <a:r>
              <a:rPr lang="en-US" sz="1200" dirty="0">
                <a:solidFill>
                  <a:schemeClr val="bg1"/>
                </a:solidFill>
              </a:rPr>
              <a:t>Statistical Applications in Genetics and Molecular Biology (2005)</a:t>
            </a:r>
          </a:p>
          <a:p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8C5C23BF-B174-3B42-9630-4F7C5DC20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049" y="141130"/>
            <a:ext cx="9603275" cy="1049235"/>
          </a:xfrm>
        </p:spPr>
        <p:txBody>
          <a:bodyPr>
            <a:normAutofit/>
          </a:bodyPr>
          <a:lstStyle/>
          <a:p>
            <a:r>
              <a:rPr lang="en-US" sz="3200" b="1" dirty="0"/>
              <a:t>WGCNA</a:t>
            </a:r>
            <a:r>
              <a:rPr lang="en-US" sz="3200" dirty="0"/>
              <a:t>: Weighted Gene Correlation Network Analysis</a:t>
            </a:r>
          </a:p>
        </p:txBody>
      </p:sp>
      <p:sp>
        <p:nvSpPr>
          <p:cNvPr id="42" name="Content Placeholder 7">
            <a:extLst>
              <a:ext uri="{FF2B5EF4-FFF2-40B4-BE49-F238E27FC236}">
                <a16:creationId xmlns:a16="http://schemas.microsoft.com/office/drawing/2014/main" id="{C3A67F5E-7AFB-EE46-8ADD-369C5D5097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0840" y="1110417"/>
            <a:ext cx="10515600" cy="962180"/>
          </a:xfrm>
        </p:spPr>
        <p:txBody>
          <a:bodyPr/>
          <a:lstStyle/>
          <a:p>
            <a:r>
              <a:rPr lang="en-US" dirty="0"/>
              <a:t>Module detection using the topological overlap matrix (TOM) and hierarchical clustering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33EF71B-E79F-0A45-90C3-164EF13A01D4}"/>
              </a:ext>
            </a:extLst>
          </p:cNvPr>
          <p:cNvSpPr txBox="1"/>
          <p:nvPr/>
        </p:nvSpPr>
        <p:spPr>
          <a:xfrm>
            <a:off x="4940209" y="2531545"/>
            <a:ext cx="22748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TOM </a:t>
            </a:r>
            <a:r>
              <a:rPr lang="en-US" dirty="0"/>
              <a:t>=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F3AD4F8-3B05-754C-A0C0-1D9DDF2FE5D0}"/>
              </a:ext>
            </a:extLst>
          </p:cNvPr>
          <p:cNvSpPr txBox="1"/>
          <p:nvPr/>
        </p:nvSpPr>
        <p:spPr>
          <a:xfrm>
            <a:off x="6270923" y="2156121"/>
            <a:ext cx="36315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# of neighbors reachable by both nodes </a:t>
            </a:r>
            <a:r>
              <a:rPr lang="en-US" u="sng" dirty="0"/>
              <a:t>excluding self</a:t>
            </a:r>
          </a:p>
          <a:p>
            <a:pPr algn="ctr"/>
            <a:endParaRPr lang="en-US" dirty="0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A9A81A08-837B-FB4C-A789-5DD25CF96E64}"/>
              </a:ext>
            </a:extLst>
          </p:cNvPr>
          <p:cNvCxnSpPr/>
          <p:nvPr/>
        </p:nvCxnSpPr>
        <p:spPr>
          <a:xfrm>
            <a:off x="6579439" y="2877233"/>
            <a:ext cx="282125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D70D85A3-C99D-B54B-B248-98D0B97F0086}"/>
              </a:ext>
            </a:extLst>
          </p:cNvPr>
          <p:cNvSpPr txBox="1"/>
          <p:nvPr/>
        </p:nvSpPr>
        <p:spPr>
          <a:xfrm>
            <a:off x="6334113" y="2921838"/>
            <a:ext cx="3631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min(#neighbors x, #neighbors y)</a:t>
            </a:r>
          </a:p>
        </p:txBody>
      </p:sp>
    </p:spTree>
    <p:extLst>
      <p:ext uri="{BB962C8B-B14F-4D97-AF65-F5344CB8AC3E}">
        <p14:creationId xmlns:p14="http://schemas.microsoft.com/office/powerpoint/2010/main" val="26473443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7BE72-A4DE-BC4B-B212-4B18BCF91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0544" y="311460"/>
            <a:ext cx="9603275" cy="1049235"/>
          </a:xfrm>
        </p:spPr>
        <p:txBody>
          <a:bodyPr>
            <a:normAutofit/>
          </a:bodyPr>
          <a:lstStyle/>
          <a:p>
            <a:r>
              <a:rPr lang="en-US" sz="3200" b="1" dirty="0"/>
              <a:t>WGCNA</a:t>
            </a:r>
            <a:r>
              <a:rPr lang="en-US" sz="3200" dirty="0"/>
              <a:t>: Weighted Gene Correlation Network Analysis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BCFAE05-0E7A-284E-9F22-C1432751C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0149" y="1294084"/>
            <a:ext cx="10515600" cy="1040238"/>
          </a:xfrm>
        </p:spPr>
        <p:txBody>
          <a:bodyPr>
            <a:normAutofit/>
          </a:bodyPr>
          <a:lstStyle/>
          <a:p>
            <a:r>
              <a:rPr lang="en-US" dirty="0"/>
              <a:t>Identify genes most tightly correlated or anti-correlated with key driver gene of interest</a:t>
            </a:r>
            <a:endParaRPr lang="en-US" b="1" dirty="0"/>
          </a:p>
        </p:txBody>
      </p:sp>
      <p:sp>
        <p:nvSpPr>
          <p:cNvPr id="39" name="Internal Storage 38">
            <a:extLst>
              <a:ext uri="{FF2B5EF4-FFF2-40B4-BE49-F238E27FC236}">
                <a16:creationId xmlns:a16="http://schemas.microsoft.com/office/drawing/2014/main" id="{FA610950-7788-0C4A-904B-EE8FFEFA7C10}"/>
              </a:ext>
            </a:extLst>
          </p:cNvPr>
          <p:cNvSpPr/>
          <p:nvPr/>
        </p:nvSpPr>
        <p:spPr>
          <a:xfrm>
            <a:off x="1183913" y="2654559"/>
            <a:ext cx="2463501" cy="2463501"/>
          </a:xfrm>
          <a:prstGeom prst="flowChartInternalStorag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5D3F7CB-261D-3F40-87D9-2E71C625C6DB}"/>
              </a:ext>
            </a:extLst>
          </p:cNvPr>
          <p:cNvSpPr txBox="1"/>
          <p:nvPr/>
        </p:nvSpPr>
        <p:spPr>
          <a:xfrm rot="16200000">
            <a:off x="152970" y="3344840"/>
            <a:ext cx="1355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n Genes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8C7A286-7F85-C845-A32A-F03567CE9AAD}"/>
              </a:ext>
            </a:extLst>
          </p:cNvPr>
          <p:cNvCxnSpPr/>
          <p:nvPr/>
        </p:nvCxnSpPr>
        <p:spPr>
          <a:xfrm>
            <a:off x="1280730" y="2536224"/>
            <a:ext cx="230213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75F98779-325A-7F46-8E4E-94CC5C6B7A00}"/>
              </a:ext>
            </a:extLst>
          </p:cNvPr>
          <p:cNvCxnSpPr>
            <a:cxnSpLocks/>
          </p:cNvCxnSpPr>
          <p:nvPr/>
        </p:nvCxnSpPr>
        <p:spPr>
          <a:xfrm flipV="1">
            <a:off x="1035097" y="2762135"/>
            <a:ext cx="0" cy="220711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4BC340C8-6741-204C-9D9C-5BD8CF891C8C}"/>
              </a:ext>
            </a:extLst>
          </p:cNvPr>
          <p:cNvSpPr txBox="1"/>
          <p:nvPr/>
        </p:nvSpPr>
        <p:spPr>
          <a:xfrm>
            <a:off x="1504672" y="3009168"/>
            <a:ext cx="5167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</a:t>
            </a:r>
            <a:r>
              <a:rPr lang="en-US" baseline="-25000" dirty="0"/>
              <a:t>1,1</a:t>
            </a:r>
          </a:p>
          <a:p>
            <a:r>
              <a:rPr lang="en-US" dirty="0"/>
              <a:t>T</a:t>
            </a:r>
            <a:r>
              <a:rPr lang="en-US" baseline="-25000" dirty="0"/>
              <a:t>2,1</a:t>
            </a:r>
          </a:p>
          <a:p>
            <a:r>
              <a:rPr lang="en-US" dirty="0"/>
              <a:t>T</a:t>
            </a:r>
            <a:r>
              <a:rPr lang="en-US" baseline="-25000" dirty="0"/>
              <a:t>3,1</a:t>
            </a:r>
          </a:p>
          <a:p>
            <a:r>
              <a:rPr lang="en-US" baseline="-25000" dirty="0"/>
              <a:t>...</a:t>
            </a:r>
          </a:p>
          <a:p>
            <a:r>
              <a:rPr lang="en-US" baseline="-25000" dirty="0"/>
              <a:t>...</a:t>
            </a:r>
          </a:p>
          <a:p>
            <a:r>
              <a:rPr lang="en-US" baseline="-25000" dirty="0"/>
              <a:t>...</a:t>
            </a:r>
          </a:p>
          <a:p>
            <a:r>
              <a:rPr lang="en-US" dirty="0"/>
              <a:t>T</a:t>
            </a:r>
            <a:r>
              <a:rPr lang="en-US" baseline="-25000" dirty="0"/>
              <a:t>n,1</a:t>
            </a:r>
            <a:endParaRPr 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728C044-83F7-2440-B115-8ED4603D93C2}"/>
              </a:ext>
            </a:extLst>
          </p:cNvPr>
          <p:cNvSpPr txBox="1"/>
          <p:nvPr/>
        </p:nvSpPr>
        <p:spPr>
          <a:xfrm>
            <a:off x="2014043" y="3000596"/>
            <a:ext cx="5537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</a:t>
            </a:r>
            <a:r>
              <a:rPr lang="en-US" baseline="-25000" dirty="0"/>
              <a:t>1,2</a:t>
            </a:r>
          </a:p>
          <a:p>
            <a:r>
              <a:rPr lang="en-US" dirty="0"/>
              <a:t>T</a:t>
            </a:r>
            <a:r>
              <a:rPr lang="en-US" baseline="-25000" dirty="0"/>
              <a:t>2,2</a:t>
            </a:r>
          </a:p>
          <a:p>
            <a:r>
              <a:rPr lang="en-US" dirty="0"/>
              <a:t>T</a:t>
            </a:r>
            <a:r>
              <a:rPr lang="en-US" baseline="-25000" dirty="0"/>
              <a:t>3,2</a:t>
            </a:r>
          </a:p>
          <a:p>
            <a:r>
              <a:rPr lang="en-US" baseline="-25000" dirty="0"/>
              <a:t>...</a:t>
            </a:r>
          </a:p>
          <a:p>
            <a:r>
              <a:rPr lang="en-US" baseline="-25000" dirty="0"/>
              <a:t>...</a:t>
            </a:r>
          </a:p>
          <a:p>
            <a:r>
              <a:rPr lang="en-US" baseline="-25000" dirty="0"/>
              <a:t>...</a:t>
            </a:r>
          </a:p>
          <a:p>
            <a:r>
              <a:rPr lang="en-US" dirty="0"/>
              <a:t>T</a:t>
            </a:r>
            <a:r>
              <a:rPr lang="en-US" baseline="-25000" dirty="0"/>
              <a:t>n,2</a:t>
            </a:r>
            <a:endParaRPr 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299EC57-8B2C-884F-8B5F-459BA37FF036}"/>
              </a:ext>
            </a:extLst>
          </p:cNvPr>
          <p:cNvSpPr txBox="1"/>
          <p:nvPr/>
        </p:nvSpPr>
        <p:spPr>
          <a:xfrm>
            <a:off x="2482437" y="3554658"/>
            <a:ext cx="10650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. . .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3DDDFBA-34CA-AB47-8FDF-DF1A03DCA0E1}"/>
              </a:ext>
            </a:extLst>
          </p:cNvPr>
          <p:cNvSpPr txBox="1"/>
          <p:nvPr/>
        </p:nvSpPr>
        <p:spPr>
          <a:xfrm>
            <a:off x="1868858" y="2084797"/>
            <a:ext cx="1355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n Genes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21D7287-5F2A-334E-BB0A-1BA1B4016BE9}"/>
              </a:ext>
            </a:extLst>
          </p:cNvPr>
          <p:cNvCxnSpPr>
            <a:cxnSpLocks/>
          </p:cNvCxnSpPr>
          <p:nvPr/>
        </p:nvCxnSpPr>
        <p:spPr>
          <a:xfrm>
            <a:off x="3716418" y="3623272"/>
            <a:ext cx="90324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2FB1B885-ED74-FA47-B8CE-9FDA2D3F45D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74172" y="2227158"/>
            <a:ext cx="4259611" cy="265860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8F32B2E-0D71-C945-AE5A-5E066750B2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0156" y="2701748"/>
            <a:ext cx="2047797" cy="2047797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98C75973-4EA3-8D47-8DBA-587AB4592D8A}"/>
              </a:ext>
            </a:extLst>
          </p:cNvPr>
          <p:cNvSpPr txBox="1"/>
          <p:nvPr/>
        </p:nvSpPr>
        <p:spPr>
          <a:xfrm>
            <a:off x="4716309" y="4879644"/>
            <a:ext cx="1984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err="1"/>
              <a:t>Heatmap</a:t>
            </a:r>
            <a:r>
              <a:rPr lang="en-US" b="1" u="sng" dirty="0"/>
              <a:t> of Network Similarity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D9808228-629D-334C-A26F-C94A19DA134D}"/>
              </a:ext>
            </a:extLst>
          </p:cNvPr>
          <p:cNvCxnSpPr>
            <a:cxnSpLocks/>
          </p:cNvCxnSpPr>
          <p:nvPr/>
        </p:nvCxnSpPr>
        <p:spPr>
          <a:xfrm>
            <a:off x="6779287" y="3653008"/>
            <a:ext cx="90324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EA64384A-2CE9-724C-8018-6CC790CBB301}"/>
              </a:ext>
            </a:extLst>
          </p:cNvPr>
          <p:cNvSpPr/>
          <p:nvPr/>
        </p:nvSpPr>
        <p:spPr>
          <a:xfrm>
            <a:off x="225868" y="6211669"/>
            <a:ext cx="61108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  <a:latin typeface="CMR12"/>
              </a:rPr>
              <a:t>Heatmap</a:t>
            </a:r>
            <a:r>
              <a:rPr lang="en-US" sz="1200" dirty="0">
                <a:solidFill>
                  <a:schemeClr val="bg1"/>
                </a:solidFill>
                <a:latin typeface="CMR12"/>
              </a:rPr>
              <a:t> from: Zhang B, Horvath S. </a:t>
            </a:r>
            <a:r>
              <a:rPr lang="en-US" sz="1200" dirty="0">
                <a:solidFill>
                  <a:schemeClr val="bg1"/>
                </a:solidFill>
                <a:latin typeface="CMR17"/>
              </a:rPr>
              <a:t>A General Framework for Weighted Gene Co-expression Network Analysis, </a:t>
            </a:r>
            <a:r>
              <a:rPr lang="en-US" sz="1200" dirty="0">
                <a:solidFill>
                  <a:schemeClr val="bg1"/>
                </a:solidFill>
              </a:rPr>
              <a:t>Statistical Applications in Genetics and Molecular Biology (2005)</a:t>
            </a:r>
          </a:p>
          <a:p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26BDD22-CB5D-054D-B787-516CFD1FA802}"/>
              </a:ext>
            </a:extLst>
          </p:cNvPr>
          <p:cNvSpPr txBox="1"/>
          <p:nvPr/>
        </p:nvSpPr>
        <p:spPr>
          <a:xfrm>
            <a:off x="1445284" y="5177009"/>
            <a:ext cx="1984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TOM Similarities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CE5BD8-7209-E544-9D06-3E136FB6A26A}"/>
              </a:ext>
            </a:extLst>
          </p:cNvPr>
          <p:cNvSpPr txBox="1"/>
          <p:nvPr/>
        </p:nvSpPr>
        <p:spPr>
          <a:xfrm>
            <a:off x="8439724" y="4922937"/>
            <a:ext cx="2364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Hierarchical Clustering</a:t>
            </a:r>
          </a:p>
          <a:p>
            <a:pPr algn="ctr"/>
            <a:r>
              <a:rPr lang="en-US" b="1" dirty="0"/>
              <a:t>Modules = colors</a:t>
            </a:r>
          </a:p>
        </p:txBody>
      </p:sp>
    </p:spTree>
    <p:extLst>
      <p:ext uri="{BB962C8B-B14F-4D97-AF65-F5344CB8AC3E}">
        <p14:creationId xmlns:p14="http://schemas.microsoft.com/office/powerpoint/2010/main" val="19217771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F3432943-805B-7C49-95E8-071665E186BC}"/>
              </a:ext>
            </a:extLst>
          </p:cNvPr>
          <p:cNvCxnSpPr>
            <a:cxnSpLocks/>
          </p:cNvCxnSpPr>
          <p:nvPr/>
        </p:nvCxnSpPr>
        <p:spPr>
          <a:xfrm>
            <a:off x="3243279" y="4658870"/>
            <a:ext cx="1095639" cy="0"/>
          </a:xfrm>
          <a:prstGeom prst="line">
            <a:avLst/>
          </a:prstGeom>
          <a:ln w="57150">
            <a:solidFill>
              <a:srgbClr val="00B050"/>
            </a:solidFill>
            <a:prstDash val="lg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EACAEE1-2B7D-C04D-93FC-D8E69CF82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WGCNA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41BA8-2B1E-0549-8718-B5945A73B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1274315"/>
          </a:xfrm>
        </p:spPr>
        <p:txBody>
          <a:bodyPr/>
          <a:lstStyle/>
          <a:p>
            <a:r>
              <a:rPr lang="en-US" dirty="0"/>
              <a:t>Idea: extend TOM similarity for the 3D case where a gene in one network (e.g.  APP) is connected to itself in another network, with an edge weight based on their local </a:t>
            </a:r>
            <a:r>
              <a:rPr lang="en-US" dirty="0" err="1"/>
              <a:t>graphlet</a:t>
            </a:r>
            <a:r>
              <a:rPr lang="en-US" dirty="0"/>
              <a:t> similarity or based on some other metric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B1FB552-544A-6444-AF6D-F5EAAE3EDED9}"/>
              </a:ext>
            </a:extLst>
          </p:cNvPr>
          <p:cNvCxnSpPr>
            <a:cxnSpLocks/>
          </p:cNvCxnSpPr>
          <p:nvPr/>
        </p:nvCxnSpPr>
        <p:spPr>
          <a:xfrm>
            <a:off x="2992267" y="3896870"/>
            <a:ext cx="1095639" cy="0"/>
          </a:xfrm>
          <a:prstGeom prst="line">
            <a:avLst/>
          </a:prstGeom>
          <a:ln w="57150">
            <a:solidFill>
              <a:srgbClr val="00B050"/>
            </a:solidFill>
            <a:prstDash val="lg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9DB5AA5-A299-F941-BF3B-5207BF295935}"/>
              </a:ext>
            </a:extLst>
          </p:cNvPr>
          <p:cNvCxnSpPr>
            <a:cxnSpLocks/>
          </p:cNvCxnSpPr>
          <p:nvPr/>
        </p:nvCxnSpPr>
        <p:spPr>
          <a:xfrm>
            <a:off x="4948518" y="5246037"/>
            <a:ext cx="1075764" cy="0"/>
          </a:xfrm>
          <a:prstGeom prst="line">
            <a:avLst/>
          </a:prstGeom>
          <a:ln w="57150">
            <a:solidFill>
              <a:srgbClr val="00B050"/>
            </a:solidFill>
            <a:prstDash val="lg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29C492B4-D3E2-8249-BA9E-1A45DCB1AB56}"/>
              </a:ext>
            </a:extLst>
          </p:cNvPr>
          <p:cNvSpPr/>
          <p:nvPr/>
        </p:nvSpPr>
        <p:spPr>
          <a:xfrm>
            <a:off x="2767299" y="3677050"/>
            <a:ext cx="449937" cy="449937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9D2E1DF-A4E9-1C4E-A76F-41142570F394}"/>
              </a:ext>
            </a:extLst>
          </p:cNvPr>
          <p:cNvSpPr/>
          <p:nvPr/>
        </p:nvSpPr>
        <p:spPr>
          <a:xfrm>
            <a:off x="3747013" y="5015993"/>
            <a:ext cx="449937" cy="44993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51523BA-C4BA-7D4B-9E2F-EDFFB380213A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3151344" y="4061095"/>
            <a:ext cx="661561" cy="10207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76F724BA-8451-FC4B-B3A9-E832D7134F4D}"/>
              </a:ext>
            </a:extLst>
          </p:cNvPr>
          <p:cNvSpPr/>
          <p:nvPr/>
        </p:nvSpPr>
        <p:spPr>
          <a:xfrm>
            <a:off x="1994413" y="4439050"/>
            <a:ext cx="449937" cy="44993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AB3D653-70EC-A74A-BEA9-84786B1B82D4}"/>
              </a:ext>
            </a:extLst>
          </p:cNvPr>
          <p:cNvCxnSpPr>
            <a:stCxn id="7" idx="2"/>
            <a:endCxn id="10" idx="6"/>
          </p:cNvCxnSpPr>
          <p:nvPr/>
        </p:nvCxnSpPr>
        <p:spPr>
          <a:xfrm flipH="1" flipV="1">
            <a:off x="2444350" y="4664019"/>
            <a:ext cx="1302663" cy="576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130F5453-22E5-814E-A571-D071AD37D34B}"/>
              </a:ext>
            </a:extLst>
          </p:cNvPr>
          <p:cNvSpPr/>
          <p:nvPr/>
        </p:nvSpPr>
        <p:spPr>
          <a:xfrm>
            <a:off x="3812905" y="3681402"/>
            <a:ext cx="449937" cy="449937"/>
          </a:xfrm>
          <a:prstGeom prst="ellipse">
            <a:avLst/>
          </a:prstGeom>
          <a:solidFill>
            <a:schemeClr val="bg1">
              <a:lumMod val="85000"/>
            </a:schemeClr>
          </a:solidFill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E2D5CC0-9687-E144-87F3-23BC27652FB8}"/>
              </a:ext>
            </a:extLst>
          </p:cNvPr>
          <p:cNvSpPr/>
          <p:nvPr/>
        </p:nvSpPr>
        <p:spPr>
          <a:xfrm>
            <a:off x="4792619" y="5020345"/>
            <a:ext cx="449937" cy="449937"/>
          </a:xfrm>
          <a:prstGeom prst="ellipse">
            <a:avLst/>
          </a:prstGeom>
          <a:solidFill>
            <a:schemeClr val="bg1">
              <a:lumMod val="85000"/>
            </a:schemeClr>
          </a:solidFill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5451266-6009-5448-B0C4-FF3D694339EB}"/>
              </a:ext>
            </a:extLst>
          </p:cNvPr>
          <p:cNvCxnSpPr>
            <a:stCxn id="16" idx="5"/>
            <a:endCxn id="17" idx="1"/>
          </p:cNvCxnSpPr>
          <p:nvPr/>
        </p:nvCxnSpPr>
        <p:spPr>
          <a:xfrm>
            <a:off x="4196950" y="4065447"/>
            <a:ext cx="661561" cy="10207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1C350625-B994-7B44-A061-EC5B1FBDAEAB}"/>
              </a:ext>
            </a:extLst>
          </p:cNvPr>
          <p:cNvSpPr/>
          <p:nvPr/>
        </p:nvSpPr>
        <p:spPr>
          <a:xfrm>
            <a:off x="3040019" y="4443402"/>
            <a:ext cx="449937" cy="449937"/>
          </a:xfrm>
          <a:prstGeom prst="ellipse">
            <a:avLst/>
          </a:prstGeom>
          <a:solidFill>
            <a:schemeClr val="bg1">
              <a:lumMod val="85000"/>
            </a:schemeClr>
          </a:solidFill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989ADCA-3990-1247-8BD0-216184BE8E22}"/>
              </a:ext>
            </a:extLst>
          </p:cNvPr>
          <p:cNvCxnSpPr>
            <a:stCxn id="14" idx="3"/>
            <a:endCxn id="17" idx="7"/>
          </p:cNvCxnSpPr>
          <p:nvPr/>
        </p:nvCxnSpPr>
        <p:spPr>
          <a:xfrm flipH="1">
            <a:off x="3424064" y="4065447"/>
            <a:ext cx="454733" cy="4438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534D52B2-8AB0-D340-B3AB-BA7CB35867E2}"/>
              </a:ext>
            </a:extLst>
          </p:cNvPr>
          <p:cNvSpPr/>
          <p:nvPr/>
        </p:nvSpPr>
        <p:spPr>
          <a:xfrm>
            <a:off x="4792619" y="3670805"/>
            <a:ext cx="449937" cy="44993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7DB62E3-646D-1F44-80E7-776D33DA92D6}"/>
              </a:ext>
            </a:extLst>
          </p:cNvPr>
          <p:cNvSpPr/>
          <p:nvPr/>
        </p:nvSpPr>
        <p:spPr>
          <a:xfrm>
            <a:off x="5772333" y="5009748"/>
            <a:ext cx="449937" cy="44993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342E019-EE38-0A45-8524-95F900274FB2}"/>
              </a:ext>
            </a:extLst>
          </p:cNvPr>
          <p:cNvSpPr/>
          <p:nvPr/>
        </p:nvSpPr>
        <p:spPr>
          <a:xfrm>
            <a:off x="4019733" y="4432805"/>
            <a:ext cx="449937" cy="44993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CA8B6C2-F1D9-D44B-BBFA-5E3329BFA7A2}"/>
              </a:ext>
            </a:extLst>
          </p:cNvPr>
          <p:cNvCxnSpPr>
            <a:stCxn id="22" idx="2"/>
            <a:endCxn id="24" idx="6"/>
          </p:cNvCxnSpPr>
          <p:nvPr/>
        </p:nvCxnSpPr>
        <p:spPr>
          <a:xfrm flipH="1" flipV="1">
            <a:off x="4469670" y="4657774"/>
            <a:ext cx="1302663" cy="576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371BEED3-1A59-D742-AF9B-A483FE846C21}"/>
              </a:ext>
            </a:extLst>
          </p:cNvPr>
          <p:cNvSpPr/>
          <p:nvPr/>
        </p:nvSpPr>
        <p:spPr>
          <a:xfrm>
            <a:off x="8038812" y="3611158"/>
            <a:ext cx="449937" cy="44993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D939D74-93F8-404C-BEEF-466C5DD467C4}"/>
              </a:ext>
            </a:extLst>
          </p:cNvPr>
          <p:cNvSpPr/>
          <p:nvPr/>
        </p:nvSpPr>
        <p:spPr>
          <a:xfrm>
            <a:off x="9018526" y="4950101"/>
            <a:ext cx="449937" cy="44993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E83E30B-B412-E84E-94DF-6C9A6A642740}"/>
              </a:ext>
            </a:extLst>
          </p:cNvPr>
          <p:cNvSpPr/>
          <p:nvPr/>
        </p:nvSpPr>
        <p:spPr>
          <a:xfrm>
            <a:off x="7265926" y="4373158"/>
            <a:ext cx="449937" cy="44993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13554F8-AB5D-1040-B73F-4E215CABD444}"/>
              </a:ext>
            </a:extLst>
          </p:cNvPr>
          <p:cNvCxnSpPr/>
          <p:nvPr/>
        </p:nvCxnSpPr>
        <p:spPr>
          <a:xfrm flipH="1" flipV="1">
            <a:off x="7715863" y="4598127"/>
            <a:ext cx="1302663" cy="5769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A94B461-DF83-8D48-900D-C3034EB5AA2B}"/>
              </a:ext>
            </a:extLst>
          </p:cNvPr>
          <p:cNvCxnSpPr>
            <a:cxnSpLocks/>
          </p:cNvCxnSpPr>
          <p:nvPr/>
        </p:nvCxnSpPr>
        <p:spPr>
          <a:xfrm>
            <a:off x="8422857" y="3995203"/>
            <a:ext cx="661561" cy="10207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6C7A39E-E076-8A49-BF7C-CF7923B64570}"/>
              </a:ext>
            </a:extLst>
          </p:cNvPr>
          <p:cNvCxnSpPr>
            <a:cxnSpLocks/>
          </p:cNvCxnSpPr>
          <p:nvPr/>
        </p:nvCxnSpPr>
        <p:spPr>
          <a:xfrm flipH="1">
            <a:off x="7649971" y="3995203"/>
            <a:ext cx="454733" cy="4438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4F47712-AA2C-034B-8A86-48E3CAEDB9F4}"/>
              </a:ext>
            </a:extLst>
          </p:cNvPr>
          <p:cNvSpPr txBox="1"/>
          <p:nvPr/>
        </p:nvSpPr>
        <p:spPr>
          <a:xfrm>
            <a:off x="3478776" y="5667338"/>
            <a:ext cx="2112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Input Networks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DF4FFC0-4B63-6D49-BFAC-5A970AD56A4F}"/>
              </a:ext>
            </a:extLst>
          </p:cNvPr>
          <p:cNvSpPr txBox="1"/>
          <p:nvPr/>
        </p:nvSpPr>
        <p:spPr>
          <a:xfrm>
            <a:off x="7579939" y="5673795"/>
            <a:ext cx="2112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Unified Graph</a:t>
            </a:r>
          </a:p>
        </p:txBody>
      </p:sp>
    </p:spTree>
    <p:extLst>
      <p:ext uri="{BB962C8B-B14F-4D97-AF65-F5344CB8AC3E}">
        <p14:creationId xmlns:p14="http://schemas.microsoft.com/office/powerpoint/2010/main" val="8785741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CAEE1-2B7D-C04D-93FC-D8E69CF82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3D WGCNA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41BA8-2B1E-0549-8718-B5945A73B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1274315"/>
          </a:xfrm>
        </p:spPr>
        <p:txBody>
          <a:bodyPr/>
          <a:lstStyle/>
          <a:p>
            <a:r>
              <a:rPr lang="en-US" dirty="0"/>
              <a:t>Idea: </a:t>
            </a:r>
            <a:r>
              <a:rPr lang="en-US" b="1" dirty="0"/>
              <a:t>extend TOM similarity for the 3D case </a:t>
            </a:r>
            <a:r>
              <a:rPr lang="en-US" dirty="0"/>
              <a:t>where a gene in one network (e.g.  APP) is connected to itself in another network, with an edge weight based on their local </a:t>
            </a:r>
            <a:r>
              <a:rPr lang="en-US" dirty="0" err="1"/>
              <a:t>graphlet</a:t>
            </a:r>
            <a:r>
              <a:rPr lang="en-US" dirty="0"/>
              <a:t> similarity or based on some other metric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71BEED3-1A59-D742-AF9B-A483FE846C21}"/>
              </a:ext>
            </a:extLst>
          </p:cNvPr>
          <p:cNvSpPr/>
          <p:nvPr/>
        </p:nvSpPr>
        <p:spPr>
          <a:xfrm>
            <a:off x="8038812" y="3611158"/>
            <a:ext cx="449937" cy="449937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D939D74-93F8-404C-BEEF-466C5DD467C4}"/>
              </a:ext>
            </a:extLst>
          </p:cNvPr>
          <p:cNvSpPr/>
          <p:nvPr/>
        </p:nvSpPr>
        <p:spPr>
          <a:xfrm>
            <a:off x="9018526" y="4950101"/>
            <a:ext cx="449937" cy="449937"/>
          </a:xfrm>
          <a:prstGeom prst="ellipse">
            <a:avLst/>
          </a:prstGeom>
          <a:solidFill>
            <a:srgbClr val="FFC000">
              <a:alpha val="61176"/>
            </a:srgb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E83E30B-B412-E84E-94DF-6C9A6A642740}"/>
              </a:ext>
            </a:extLst>
          </p:cNvPr>
          <p:cNvSpPr/>
          <p:nvPr/>
        </p:nvSpPr>
        <p:spPr>
          <a:xfrm>
            <a:off x="7265926" y="4373158"/>
            <a:ext cx="449937" cy="449937"/>
          </a:xfrm>
          <a:prstGeom prst="ellipse">
            <a:avLst/>
          </a:prstGeom>
          <a:solidFill>
            <a:srgbClr val="F8F213">
              <a:alpha val="72157"/>
            </a:srgb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13554F8-AB5D-1040-B73F-4E215CABD444}"/>
              </a:ext>
            </a:extLst>
          </p:cNvPr>
          <p:cNvCxnSpPr/>
          <p:nvPr/>
        </p:nvCxnSpPr>
        <p:spPr>
          <a:xfrm flipH="1" flipV="1">
            <a:off x="7715863" y="4598127"/>
            <a:ext cx="1302663" cy="576943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A94B461-DF83-8D48-900D-C3034EB5AA2B}"/>
              </a:ext>
            </a:extLst>
          </p:cNvPr>
          <p:cNvCxnSpPr>
            <a:cxnSpLocks/>
          </p:cNvCxnSpPr>
          <p:nvPr/>
        </p:nvCxnSpPr>
        <p:spPr>
          <a:xfrm>
            <a:off x="8422857" y="3995203"/>
            <a:ext cx="661561" cy="102079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6C7A39E-E076-8A49-BF7C-CF7923B64570}"/>
              </a:ext>
            </a:extLst>
          </p:cNvPr>
          <p:cNvCxnSpPr>
            <a:cxnSpLocks/>
          </p:cNvCxnSpPr>
          <p:nvPr/>
        </p:nvCxnSpPr>
        <p:spPr>
          <a:xfrm flipH="1">
            <a:off x="7649971" y="3995203"/>
            <a:ext cx="454733" cy="4438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DF4FFC0-4B63-6D49-BFAC-5A970AD56A4F}"/>
              </a:ext>
            </a:extLst>
          </p:cNvPr>
          <p:cNvSpPr txBox="1"/>
          <p:nvPr/>
        </p:nvSpPr>
        <p:spPr>
          <a:xfrm>
            <a:off x="7579939" y="5673795"/>
            <a:ext cx="2112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Unified Graph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E741569-AFCE-EC49-9CBF-4EC96A7671D2}"/>
              </a:ext>
            </a:extLst>
          </p:cNvPr>
          <p:cNvCxnSpPr>
            <a:cxnSpLocks/>
          </p:cNvCxnSpPr>
          <p:nvPr/>
        </p:nvCxnSpPr>
        <p:spPr>
          <a:xfrm>
            <a:off x="3243279" y="4658870"/>
            <a:ext cx="1095639" cy="0"/>
          </a:xfrm>
          <a:prstGeom prst="line">
            <a:avLst/>
          </a:prstGeom>
          <a:ln w="57150">
            <a:solidFill>
              <a:srgbClr val="00B050"/>
            </a:solidFill>
            <a:prstDash val="lg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32E3EEA-E2AA-6248-8C3E-D0579FC6AE40}"/>
              </a:ext>
            </a:extLst>
          </p:cNvPr>
          <p:cNvCxnSpPr>
            <a:cxnSpLocks/>
          </p:cNvCxnSpPr>
          <p:nvPr/>
        </p:nvCxnSpPr>
        <p:spPr>
          <a:xfrm>
            <a:off x="2992267" y="3896870"/>
            <a:ext cx="1095639" cy="0"/>
          </a:xfrm>
          <a:prstGeom prst="line">
            <a:avLst/>
          </a:prstGeom>
          <a:ln w="57150">
            <a:solidFill>
              <a:srgbClr val="00B050"/>
            </a:solidFill>
            <a:prstDash val="lg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617452C-0AB4-114F-9CBE-0C56920189B9}"/>
              </a:ext>
            </a:extLst>
          </p:cNvPr>
          <p:cNvCxnSpPr>
            <a:cxnSpLocks/>
          </p:cNvCxnSpPr>
          <p:nvPr/>
        </p:nvCxnSpPr>
        <p:spPr>
          <a:xfrm>
            <a:off x="4948518" y="5246037"/>
            <a:ext cx="1075764" cy="0"/>
          </a:xfrm>
          <a:prstGeom prst="line">
            <a:avLst/>
          </a:prstGeom>
          <a:ln w="57150">
            <a:solidFill>
              <a:srgbClr val="00B050"/>
            </a:solidFill>
            <a:prstDash val="lg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7884646F-3EFF-7C48-BFD6-1EAC20D71E96}"/>
              </a:ext>
            </a:extLst>
          </p:cNvPr>
          <p:cNvSpPr/>
          <p:nvPr/>
        </p:nvSpPr>
        <p:spPr>
          <a:xfrm>
            <a:off x="2767299" y="3677050"/>
            <a:ext cx="449937" cy="449937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6F1AB38-1857-D047-95E5-0742078DA378}"/>
              </a:ext>
            </a:extLst>
          </p:cNvPr>
          <p:cNvSpPr/>
          <p:nvPr/>
        </p:nvSpPr>
        <p:spPr>
          <a:xfrm>
            <a:off x="3747013" y="5015993"/>
            <a:ext cx="449937" cy="449937"/>
          </a:xfrm>
          <a:prstGeom prst="ellipse">
            <a:avLst/>
          </a:prstGeom>
          <a:solidFill>
            <a:srgbClr val="FFC0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A023E4F-BBD4-C146-8FC6-DC9FEEF5B0E4}"/>
              </a:ext>
            </a:extLst>
          </p:cNvPr>
          <p:cNvCxnSpPr>
            <a:cxnSpLocks/>
            <a:endCxn id="36" idx="1"/>
          </p:cNvCxnSpPr>
          <p:nvPr/>
        </p:nvCxnSpPr>
        <p:spPr>
          <a:xfrm>
            <a:off x="3151344" y="4061095"/>
            <a:ext cx="661561" cy="10207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4D36ACAC-AC05-E748-B5F8-2976AC016AED}"/>
              </a:ext>
            </a:extLst>
          </p:cNvPr>
          <p:cNvSpPr/>
          <p:nvPr/>
        </p:nvSpPr>
        <p:spPr>
          <a:xfrm>
            <a:off x="1994413" y="4439050"/>
            <a:ext cx="449937" cy="449937"/>
          </a:xfrm>
          <a:prstGeom prst="ellipse">
            <a:avLst/>
          </a:prstGeom>
          <a:solidFill>
            <a:srgbClr val="F9FA05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812D5FE-C9D5-1B46-A503-98DEB545ED5E}"/>
              </a:ext>
            </a:extLst>
          </p:cNvPr>
          <p:cNvCxnSpPr>
            <a:stCxn id="36" idx="2"/>
            <a:endCxn id="39" idx="6"/>
          </p:cNvCxnSpPr>
          <p:nvPr/>
        </p:nvCxnSpPr>
        <p:spPr>
          <a:xfrm flipH="1" flipV="1">
            <a:off x="2444350" y="4664019"/>
            <a:ext cx="1302663" cy="576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cxnSp>
      <p:sp>
        <p:nvSpPr>
          <p:cNvPr id="40" name="Oval 39">
            <a:extLst>
              <a:ext uri="{FF2B5EF4-FFF2-40B4-BE49-F238E27FC236}">
                <a16:creationId xmlns:a16="http://schemas.microsoft.com/office/drawing/2014/main" id="{4B4519D0-117F-2F44-8B39-752AE6625FD6}"/>
              </a:ext>
            </a:extLst>
          </p:cNvPr>
          <p:cNvSpPr/>
          <p:nvPr/>
        </p:nvSpPr>
        <p:spPr>
          <a:xfrm>
            <a:off x="3812905" y="3681402"/>
            <a:ext cx="449937" cy="449937"/>
          </a:xfrm>
          <a:prstGeom prst="ellipse">
            <a:avLst/>
          </a:prstGeom>
          <a:solidFill>
            <a:srgbClr val="FFC000"/>
          </a:solidFill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EFF67194-C016-124F-89D5-139EA05C4164}"/>
              </a:ext>
            </a:extLst>
          </p:cNvPr>
          <p:cNvSpPr/>
          <p:nvPr/>
        </p:nvSpPr>
        <p:spPr>
          <a:xfrm>
            <a:off x="4792619" y="5020345"/>
            <a:ext cx="449937" cy="449937"/>
          </a:xfrm>
          <a:prstGeom prst="ellipse">
            <a:avLst/>
          </a:prstGeom>
          <a:solidFill>
            <a:srgbClr val="F9FA05"/>
          </a:solidFill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F1EED25-E96E-2D47-A2DF-59729CF9FBAB}"/>
              </a:ext>
            </a:extLst>
          </p:cNvPr>
          <p:cNvCxnSpPr>
            <a:stCxn id="45" idx="5"/>
            <a:endCxn id="46" idx="1"/>
          </p:cNvCxnSpPr>
          <p:nvPr/>
        </p:nvCxnSpPr>
        <p:spPr>
          <a:xfrm>
            <a:off x="4196950" y="4065447"/>
            <a:ext cx="661561" cy="10207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526FE5B2-5EE0-3947-B2F1-8D8FC7023768}"/>
              </a:ext>
            </a:extLst>
          </p:cNvPr>
          <p:cNvSpPr/>
          <p:nvPr/>
        </p:nvSpPr>
        <p:spPr>
          <a:xfrm>
            <a:off x="3040019" y="4443402"/>
            <a:ext cx="449937" cy="449937"/>
          </a:xfrm>
          <a:prstGeom prst="ellipse">
            <a:avLst/>
          </a:prstGeom>
          <a:solidFill>
            <a:srgbClr val="F9FA05"/>
          </a:solidFill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A2C9489-4C37-B140-B0A0-D9615C84F036}"/>
              </a:ext>
            </a:extLst>
          </p:cNvPr>
          <p:cNvCxnSpPr>
            <a:stCxn id="43" idx="3"/>
            <a:endCxn id="46" idx="7"/>
          </p:cNvCxnSpPr>
          <p:nvPr/>
        </p:nvCxnSpPr>
        <p:spPr>
          <a:xfrm flipH="1">
            <a:off x="3424064" y="4065447"/>
            <a:ext cx="454733" cy="4438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cxnSp>
      <p:sp>
        <p:nvSpPr>
          <p:cNvPr id="45" name="Oval 44">
            <a:extLst>
              <a:ext uri="{FF2B5EF4-FFF2-40B4-BE49-F238E27FC236}">
                <a16:creationId xmlns:a16="http://schemas.microsoft.com/office/drawing/2014/main" id="{2A56A6C2-226F-6C45-A67A-DEAD6A5F879A}"/>
              </a:ext>
            </a:extLst>
          </p:cNvPr>
          <p:cNvSpPr/>
          <p:nvPr/>
        </p:nvSpPr>
        <p:spPr>
          <a:xfrm>
            <a:off x="4792619" y="3670805"/>
            <a:ext cx="449937" cy="44993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9135D5B0-8F8F-CB43-AFAD-DFABC8718EFC}"/>
              </a:ext>
            </a:extLst>
          </p:cNvPr>
          <p:cNvSpPr/>
          <p:nvPr/>
        </p:nvSpPr>
        <p:spPr>
          <a:xfrm>
            <a:off x="5772333" y="5009748"/>
            <a:ext cx="449937" cy="449937"/>
          </a:xfrm>
          <a:prstGeom prst="ellipse">
            <a:avLst/>
          </a:prstGeom>
          <a:solidFill>
            <a:srgbClr val="CCCD14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9AAE4981-33CC-9942-8A55-ECEDD25A29A2}"/>
              </a:ext>
            </a:extLst>
          </p:cNvPr>
          <p:cNvSpPr/>
          <p:nvPr/>
        </p:nvSpPr>
        <p:spPr>
          <a:xfrm>
            <a:off x="4019733" y="4432805"/>
            <a:ext cx="449937" cy="44993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819F9792-943B-AA45-BAEF-AF7A81A588EB}"/>
              </a:ext>
            </a:extLst>
          </p:cNvPr>
          <p:cNvCxnSpPr/>
          <p:nvPr/>
        </p:nvCxnSpPr>
        <p:spPr>
          <a:xfrm flipH="1" flipV="1">
            <a:off x="4469670" y="4657774"/>
            <a:ext cx="1302663" cy="576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5A5462D0-8D69-C54E-81D9-1A0D9BC16F9C}"/>
              </a:ext>
            </a:extLst>
          </p:cNvPr>
          <p:cNvSpPr txBox="1"/>
          <p:nvPr/>
        </p:nvSpPr>
        <p:spPr>
          <a:xfrm>
            <a:off x="3478776" y="5667338"/>
            <a:ext cx="2112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Input Networks</a:t>
            </a:r>
          </a:p>
        </p:txBody>
      </p:sp>
    </p:spTree>
    <p:extLst>
      <p:ext uri="{BB962C8B-B14F-4D97-AF65-F5344CB8AC3E}">
        <p14:creationId xmlns:p14="http://schemas.microsoft.com/office/powerpoint/2010/main" val="21251606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6B0830-44D8-3D40-BE0C-179CD19A0AA8}"/>
              </a:ext>
            </a:extLst>
          </p:cNvPr>
          <p:cNvCxnSpPr>
            <a:cxnSpLocks/>
          </p:cNvCxnSpPr>
          <p:nvPr/>
        </p:nvCxnSpPr>
        <p:spPr>
          <a:xfrm>
            <a:off x="4630057" y="3872560"/>
            <a:ext cx="3207657" cy="0"/>
          </a:xfrm>
          <a:prstGeom prst="line">
            <a:avLst/>
          </a:prstGeom>
          <a:ln w="19050">
            <a:solidFill>
              <a:schemeClr val="tx1"/>
            </a:solidFill>
            <a:prstDash val="lgDash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10F500B-1982-4C44-BAA3-830FB03161D4}"/>
              </a:ext>
            </a:extLst>
          </p:cNvPr>
          <p:cNvCxnSpPr>
            <a:cxnSpLocks/>
          </p:cNvCxnSpPr>
          <p:nvPr/>
        </p:nvCxnSpPr>
        <p:spPr>
          <a:xfrm>
            <a:off x="5646057" y="5234716"/>
            <a:ext cx="3120572" cy="1"/>
          </a:xfrm>
          <a:prstGeom prst="line">
            <a:avLst/>
          </a:prstGeom>
          <a:ln w="19050">
            <a:solidFill>
              <a:schemeClr val="tx1"/>
            </a:solidFill>
            <a:prstDash val="lgDash"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4A57E17-D7CC-BE48-B72F-AA6A6EAC6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453C1-886A-0040-985C-2B793EDD8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Should be able to identify key drivers on an individual level and cohort level by comparing them to the unified graph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42E28F8-8A5E-1844-BBCB-787244D94108}"/>
              </a:ext>
            </a:extLst>
          </p:cNvPr>
          <p:cNvSpPr/>
          <p:nvPr/>
        </p:nvSpPr>
        <p:spPr>
          <a:xfrm>
            <a:off x="3994327" y="3670805"/>
            <a:ext cx="449937" cy="449937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6A8DB2E-0E2B-AD49-B14D-68AE0AF7F439}"/>
              </a:ext>
            </a:extLst>
          </p:cNvPr>
          <p:cNvSpPr/>
          <p:nvPr/>
        </p:nvSpPr>
        <p:spPr>
          <a:xfrm>
            <a:off x="4974041" y="5009748"/>
            <a:ext cx="449937" cy="449937"/>
          </a:xfrm>
          <a:prstGeom prst="ellipse">
            <a:avLst/>
          </a:prstGeom>
          <a:solidFill>
            <a:schemeClr val="bg1">
              <a:lumMod val="50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53B80F4-D512-C744-9F10-F16209BE55D3}"/>
              </a:ext>
            </a:extLst>
          </p:cNvPr>
          <p:cNvSpPr/>
          <p:nvPr/>
        </p:nvSpPr>
        <p:spPr>
          <a:xfrm>
            <a:off x="3221441" y="4432805"/>
            <a:ext cx="449937" cy="449937"/>
          </a:xfrm>
          <a:prstGeom prst="ellipse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06C442-63DC-A148-BB39-C20A97499D39}"/>
              </a:ext>
            </a:extLst>
          </p:cNvPr>
          <p:cNvCxnSpPr>
            <a:stCxn id="20" idx="2"/>
            <a:endCxn id="22" idx="6"/>
          </p:cNvCxnSpPr>
          <p:nvPr/>
        </p:nvCxnSpPr>
        <p:spPr>
          <a:xfrm flipH="1" flipV="1">
            <a:off x="3671378" y="4657774"/>
            <a:ext cx="1302663" cy="5769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cxnSp>
      <p:sp>
        <p:nvSpPr>
          <p:cNvPr id="35" name="Oval 34">
            <a:extLst>
              <a:ext uri="{FF2B5EF4-FFF2-40B4-BE49-F238E27FC236}">
                <a16:creationId xmlns:a16="http://schemas.microsoft.com/office/drawing/2014/main" id="{6B435895-0270-8346-AF7F-EFF4C8388DCA}"/>
              </a:ext>
            </a:extLst>
          </p:cNvPr>
          <p:cNvSpPr/>
          <p:nvPr/>
        </p:nvSpPr>
        <p:spPr>
          <a:xfrm>
            <a:off x="8038812" y="3611158"/>
            <a:ext cx="449937" cy="44993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E4A95C8-217A-9D47-A033-2EF5D1DE2F54}"/>
              </a:ext>
            </a:extLst>
          </p:cNvPr>
          <p:cNvSpPr/>
          <p:nvPr/>
        </p:nvSpPr>
        <p:spPr>
          <a:xfrm>
            <a:off x="9018526" y="4950101"/>
            <a:ext cx="449937" cy="44993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C1B6EE0-D3C6-4343-A231-7D85E6D8D7BD}"/>
              </a:ext>
            </a:extLst>
          </p:cNvPr>
          <p:cNvSpPr/>
          <p:nvPr/>
        </p:nvSpPr>
        <p:spPr>
          <a:xfrm>
            <a:off x="7265926" y="4373158"/>
            <a:ext cx="449937" cy="449937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FDA0816-E857-494C-AE25-20EEF2E96F31}"/>
              </a:ext>
            </a:extLst>
          </p:cNvPr>
          <p:cNvCxnSpPr/>
          <p:nvPr/>
        </p:nvCxnSpPr>
        <p:spPr>
          <a:xfrm flipH="1" flipV="1">
            <a:off x="7715863" y="4598127"/>
            <a:ext cx="1302663" cy="5769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A6EACFA-9DC2-FD47-902B-A6BCED244589}"/>
              </a:ext>
            </a:extLst>
          </p:cNvPr>
          <p:cNvCxnSpPr>
            <a:cxnSpLocks/>
            <a:stCxn id="35" idx="5"/>
            <a:endCxn id="36" idx="1"/>
          </p:cNvCxnSpPr>
          <p:nvPr/>
        </p:nvCxnSpPr>
        <p:spPr>
          <a:xfrm>
            <a:off x="8422857" y="3995203"/>
            <a:ext cx="661561" cy="10207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73734A0-D084-0546-94D8-C43355CA8D3E}"/>
              </a:ext>
            </a:extLst>
          </p:cNvPr>
          <p:cNvCxnSpPr>
            <a:cxnSpLocks/>
            <a:stCxn id="35" idx="3"/>
            <a:endCxn id="37" idx="7"/>
          </p:cNvCxnSpPr>
          <p:nvPr/>
        </p:nvCxnSpPr>
        <p:spPr>
          <a:xfrm flipH="1">
            <a:off x="7649971" y="3995203"/>
            <a:ext cx="454733" cy="4438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DD80CEA1-62B9-B243-BBED-F51E05DC36FC}"/>
              </a:ext>
            </a:extLst>
          </p:cNvPr>
          <p:cNvSpPr txBox="1"/>
          <p:nvPr/>
        </p:nvSpPr>
        <p:spPr>
          <a:xfrm>
            <a:off x="3413391" y="5597610"/>
            <a:ext cx="2112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Disease Network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E2676DF-E71D-B540-BBE1-8F70A10DA81B}"/>
              </a:ext>
            </a:extLst>
          </p:cNvPr>
          <p:cNvSpPr txBox="1"/>
          <p:nvPr/>
        </p:nvSpPr>
        <p:spPr>
          <a:xfrm>
            <a:off x="7591119" y="5600028"/>
            <a:ext cx="2112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Unified Graph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05706B0-5D75-FE4C-A11D-47D966D948EE}"/>
              </a:ext>
            </a:extLst>
          </p:cNvPr>
          <p:cNvCxnSpPr>
            <a:cxnSpLocks/>
            <a:stCxn id="20" idx="1"/>
            <a:endCxn id="19" idx="5"/>
          </p:cNvCxnSpPr>
          <p:nvPr/>
        </p:nvCxnSpPr>
        <p:spPr>
          <a:xfrm flipH="1" flipV="1">
            <a:off x="4378372" y="4054850"/>
            <a:ext cx="661561" cy="102079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1205535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05A2A-34DC-9142-853A-87248A74D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Timeline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AC64E85-0B4D-4BDE-9852-D23248B7D890}"/>
              </a:ext>
            </a:extLst>
          </p:cNvPr>
          <p:cNvSpPr/>
          <p:nvPr/>
        </p:nvSpPr>
        <p:spPr>
          <a:xfrm>
            <a:off x="1312109" y="2602756"/>
            <a:ext cx="4488873" cy="58189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sng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Investigate subtype definition from single network 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27CDAC-184B-4976-A198-27E0FF52D9AC}"/>
              </a:ext>
            </a:extLst>
          </p:cNvPr>
          <p:cNvSpPr/>
          <p:nvPr/>
        </p:nvSpPr>
        <p:spPr>
          <a:xfrm>
            <a:off x="1312108" y="4174626"/>
            <a:ext cx="4488873" cy="58189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sng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Fix Differential Gene Correlation Code to Support Whole GGI networks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2CE4FD-55F4-45D9-9DFE-211E348955E3}"/>
              </a:ext>
            </a:extLst>
          </p:cNvPr>
          <p:cNvSpPr/>
          <p:nvPr/>
        </p:nvSpPr>
        <p:spPr>
          <a:xfrm>
            <a:off x="6165817" y="2583942"/>
            <a:ext cx="1879601" cy="21725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Thesis proposal drafting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15CA468-BF12-49B2-BCE2-4A74088B6C93}"/>
              </a:ext>
            </a:extLst>
          </p:cNvPr>
          <p:cNvSpPr/>
          <p:nvPr/>
        </p:nvSpPr>
        <p:spPr>
          <a:xfrm>
            <a:off x="9259999" y="2570088"/>
            <a:ext cx="1915073" cy="21725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Build out MMKDA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685B97-E049-4D17-9155-B69AF092A91A}"/>
              </a:ext>
            </a:extLst>
          </p:cNvPr>
          <p:cNvSpPr txBox="1"/>
          <p:nvPr/>
        </p:nvSpPr>
        <p:spPr>
          <a:xfrm>
            <a:off x="6055611" y="5198174"/>
            <a:ext cx="53518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Dec 7 </a:t>
            </a:r>
            <a:r>
              <a:rPr lang="en-US" dirty="0">
                <a:solidFill>
                  <a:prstClr val="black"/>
                </a:solidFill>
                <a:latin typeface="Gill Sans MT" panose="020B0502020104020203"/>
              </a:rPr>
              <a:t>                   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Dec 15</a:t>
            </a:r>
            <a:r>
              <a:rPr kumimoji="0" lang="en-US" sz="18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th            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Jan 2nd		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D091338-2F9A-44A5-BFBB-F6CEDBAC1273}"/>
              </a:ext>
            </a:extLst>
          </p:cNvPr>
          <p:cNvSpPr/>
          <p:nvPr/>
        </p:nvSpPr>
        <p:spPr>
          <a:xfrm>
            <a:off x="8110070" y="2583942"/>
            <a:ext cx="1071422" cy="21725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break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14405D-8865-46F1-A5E9-3B716A988271}"/>
              </a:ext>
            </a:extLst>
          </p:cNvPr>
          <p:cNvSpPr/>
          <p:nvPr/>
        </p:nvSpPr>
        <p:spPr>
          <a:xfrm>
            <a:off x="2927223" y="3346625"/>
            <a:ext cx="4986064" cy="58189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Refine key driver analysis identification</a:t>
            </a:r>
          </a:p>
        </p:txBody>
      </p:sp>
    </p:spTree>
    <p:extLst>
      <p:ext uri="{BB962C8B-B14F-4D97-AF65-F5344CB8AC3E}">
        <p14:creationId xmlns:p14="http://schemas.microsoft.com/office/powerpoint/2010/main" val="3340184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BF0AD-D957-914B-AA9E-CB887CAC4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REPORT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9FC65-B0FC-A04D-8FB7-21EF231769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908156"/>
            <a:ext cx="9603275" cy="4752620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0"/>
              </a:spcBef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Created a merged MEGENA network that represents the similarities and differences between cluster signatures</a:t>
            </a:r>
          </a:p>
          <a:p>
            <a:pPr marL="742950" lvl="1" indent="-285750">
              <a:spcBef>
                <a:spcPts val="0"/>
              </a:spcBef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16387 nodes, 570k edges!!</a:t>
            </a:r>
          </a:p>
          <a:p>
            <a:pPr marL="742950" lvl="1" indent="-285750">
              <a:spcBef>
                <a:spcPts val="0"/>
              </a:spcBef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5016 edges in &gt;= 4 clusters</a:t>
            </a:r>
          </a:p>
          <a:p>
            <a:pPr marL="285750" indent="-285750">
              <a:spcBef>
                <a:spcPts val="0"/>
              </a:spcBef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Building a multi-network comparison tool from the combined network</a:t>
            </a:r>
          </a:p>
          <a:p>
            <a:pPr marL="285750" indent="-285750">
              <a:spcBef>
                <a:spcPts val="0"/>
              </a:spcBef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Have list of MEGENA hubs for each cluster to do whole-network comparison analysis</a:t>
            </a:r>
          </a:p>
          <a:p>
            <a:pPr marL="285750" indent="-285750">
              <a:spcBef>
                <a:spcPts val="0"/>
              </a:spcBef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Building DB access tool for lab use using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rPython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(work in progress)</a:t>
            </a:r>
          </a:p>
          <a:p>
            <a:pPr marL="285750" indent="-285750">
              <a:spcBef>
                <a:spcPts val="0"/>
              </a:spcBef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Bef>
                <a:spcPts val="0"/>
              </a:spcBef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Looked at phenotypic-cluster correlation for top AD biomarker genes</a:t>
            </a:r>
          </a:p>
          <a:p>
            <a:pPr marL="285750" indent="-285750">
              <a:spcBef>
                <a:spcPts val="0"/>
              </a:spcBef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Bef>
                <a:spcPts val="0"/>
              </a:spcBef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Performed DGCA on top 100,000 gene pairs (=all significant gene pairs) for every cluster</a:t>
            </a:r>
          </a:p>
          <a:p>
            <a:pPr marL="742950" lvl="1" indent="-285750">
              <a:spcBef>
                <a:spcPts val="0"/>
              </a:spcBef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This is genome-wide now and runs in a few hours on our Minerva node vs many days</a:t>
            </a:r>
          </a:p>
          <a:p>
            <a:pPr marL="742950" lvl="1" indent="-285750">
              <a:spcBef>
                <a:spcPts val="0"/>
              </a:spcBef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Bef>
                <a:spcPts val="0"/>
              </a:spcBef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Defined WGCNA modules for each cluster as well as for the entire ROSMAP set</a:t>
            </a:r>
          </a:p>
          <a:p>
            <a:pPr>
              <a:spcBef>
                <a:spcPts val="0"/>
              </a:spcBef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4620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8B8B2D2-7E90-8A4C-9DE8-995B9973E5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9599967"/>
              </p:ext>
            </p:extLst>
          </p:nvPr>
        </p:nvGraphicFramePr>
        <p:xfrm>
          <a:off x="1066799" y="1615639"/>
          <a:ext cx="10635674" cy="4302760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2093855">
                  <a:extLst>
                    <a:ext uri="{9D8B030D-6E8A-4147-A177-3AD203B41FA5}">
                      <a16:colId xmlns:a16="http://schemas.microsoft.com/office/drawing/2014/main" val="2317867161"/>
                    </a:ext>
                  </a:extLst>
                </a:gridCol>
                <a:gridCol w="5364510">
                  <a:extLst>
                    <a:ext uri="{9D8B030D-6E8A-4147-A177-3AD203B41FA5}">
                      <a16:colId xmlns:a16="http://schemas.microsoft.com/office/drawing/2014/main" val="2116441986"/>
                    </a:ext>
                  </a:extLst>
                </a:gridCol>
                <a:gridCol w="1025236">
                  <a:extLst>
                    <a:ext uri="{9D8B030D-6E8A-4147-A177-3AD203B41FA5}">
                      <a16:colId xmlns:a16="http://schemas.microsoft.com/office/drawing/2014/main" val="689420433"/>
                    </a:ext>
                  </a:extLst>
                </a:gridCol>
                <a:gridCol w="2152073">
                  <a:extLst>
                    <a:ext uri="{9D8B030D-6E8A-4147-A177-3AD203B41FA5}">
                      <a16:colId xmlns:a16="http://schemas.microsoft.com/office/drawing/2014/main" val="29349431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Brief 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Functional or non-functional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Priority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Status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9323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Identify subtypes of 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Functional: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Group samples into AD subtypes using a statistical model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600" dirty="0"/>
                        <a:t>Non-functional: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Should be reproducible across different data sets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Should be clear and validatable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Statistics – done</a:t>
                      </a:r>
                    </a:p>
                    <a:p>
                      <a:endParaRPr lang="en-US" sz="1600" dirty="0"/>
                    </a:p>
                    <a:p>
                      <a:r>
                        <a:rPr lang="en-US" sz="1600" dirty="0"/>
                        <a:t>Reproducibility – </a:t>
                      </a:r>
                      <a:r>
                        <a:rPr lang="en-US" sz="1600" u="sng" dirty="0"/>
                        <a:t>completed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5981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Find key drivers of unified gene networks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Functional: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Apply a statistical model to the network to find key drivers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600" dirty="0"/>
                        <a:t>Non-functional: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Should be able to use existing and new tools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Med.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Research stage – </a:t>
                      </a:r>
                      <a:r>
                        <a:rPr lang="en-US" sz="1600" u="sng" dirty="0"/>
                        <a:t>investigating 3D WGCNA technique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4100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Build a database for the lab to analyze gene networks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Functional: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Store gene networks in a database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R client is a must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Perform statistics on the data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600" dirty="0"/>
                        <a:t>Non-functional: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Does not need to be accessible by web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u="sng" dirty="0"/>
                        <a:t>Model created and unified graph loaded</a:t>
                      </a:r>
                    </a:p>
                    <a:p>
                      <a:endParaRPr lang="en-US" sz="1600" dirty="0"/>
                    </a:p>
                    <a:p>
                      <a:r>
                        <a:rPr lang="en-US" sz="1600" dirty="0"/>
                        <a:t>Statistics </a:t>
                      </a:r>
                      <a:r>
                        <a:rPr lang="en-US" sz="1600" u="sng" dirty="0"/>
                        <a:t>can be performed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4910207"/>
                  </a:ext>
                </a:extLst>
              </a:tr>
            </a:tbl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83C6A3BC-1D74-4E3C-9B38-487C6FB67B85}"/>
              </a:ext>
            </a:extLst>
          </p:cNvPr>
          <p:cNvSpPr txBox="1">
            <a:spLocks/>
          </p:cNvSpPr>
          <p:nvPr/>
        </p:nvSpPr>
        <p:spPr>
          <a:xfrm>
            <a:off x="1059031" y="9569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Requirements</a:t>
            </a:r>
          </a:p>
        </p:txBody>
      </p:sp>
    </p:spTree>
    <p:extLst>
      <p:ext uri="{BB962C8B-B14F-4D97-AF65-F5344CB8AC3E}">
        <p14:creationId xmlns:p14="http://schemas.microsoft.com/office/powerpoint/2010/main" val="57261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A550D-E45E-094D-BDB0-9333E65B8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Construction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98381E-92E9-254E-95B7-06CD8228F2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2218" y="1534460"/>
            <a:ext cx="2750570" cy="15135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95C079-3448-B641-9A1B-C1DDB136306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2118" y="3110753"/>
            <a:ext cx="2278722" cy="366544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6B7B62-5A07-B948-B87C-1B712E47BB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2352" y="1545665"/>
            <a:ext cx="4673600" cy="3479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B188BB-96B3-044B-8916-4C410543D7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9981" y="4013948"/>
            <a:ext cx="5871336" cy="24675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A664E02-87FA-1245-A804-22FDBC1F03E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47803" y="2458198"/>
            <a:ext cx="2664385" cy="1369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937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8473" y="481790"/>
            <a:ext cx="9603275" cy="1049235"/>
          </a:xfrm>
        </p:spPr>
        <p:txBody>
          <a:bodyPr/>
          <a:lstStyle/>
          <a:p>
            <a:r>
              <a:rPr lang="en-US" dirty="0"/>
              <a:t>Combined MEGENA graph for multiple clusters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200" y="1690688"/>
            <a:ext cx="5566564" cy="4885404"/>
          </a:xfrm>
          <a:prstGeom prst="rect">
            <a:avLst/>
          </a:prstGeom>
        </p:spPr>
      </p:pic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1C5DE95-5054-E246-B11A-4A6BA2029E61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6765074" y="1834483"/>
          <a:ext cx="4854368" cy="40438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850323" y="6254387"/>
            <a:ext cx="238526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*In image: edges in &gt;3 clusters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F3E856-CE98-0E4F-8DBD-21F9A7A5CC7F}"/>
              </a:ext>
            </a:extLst>
          </p:cNvPr>
          <p:cNvSpPr txBox="1"/>
          <p:nvPr/>
        </p:nvSpPr>
        <p:spPr>
          <a:xfrm>
            <a:off x="7539316" y="1344706"/>
            <a:ext cx="3541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/>
              <a:t>16k nodes, 570k edges total!!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EE0C45-A857-BA4B-BEDD-5108CFB55A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08" y="1451162"/>
            <a:ext cx="1476058" cy="1005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415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Merged Cluster-Specific MEGENA Networks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3579" y="1711867"/>
            <a:ext cx="5613771" cy="496146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83342" y="1344657"/>
            <a:ext cx="4642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TYROBP Subnetwork, edges in &gt;5 clusters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33979" y="6509847"/>
            <a:ext cx="110449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Edge weight: red color + edge size; edge weight = # of clusters that share edge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00799" y="2315114"/>
            <a:ext cx="5400134" cy="394874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6876" y="1325300"/>
            <a:ext cx="4520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SERPINA3 Subnetwork, edges in &gt;3 clusters</a:t>
            </a:r>
          </a:p>
        </p:txBody>
      </p:sp>
    </p:spTree>
    <p:extLst>
      <p:ext uri="{BB962C8B-B14F-4D97-AF65-F5344CB8AC3E}">
        <p14:creationId xmlns:p14="http://schemas.microsoft.com/office/powerpoint/2010/main" val="287443208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1_Galler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{7E9D9074-67D4-E740-90A7-449991F9DFF7}tf10001119</Template>
  <TotalTime>133</TotalTime>
  <Words>1888</Words>
  <Application>Microsoft Macintosh PowerPoint</Application>
  <PresentationFormat>Widescreen</PresentationFormat>
  <Paragraphs>638</Paragraphs>
  <Slides>27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27</vt:i4>
      </vt:variant>
    </vt:vector>
  </HeadingPairs>
  <TitlesOfParts>
    <vt:vector size="37" baseType="lpstr">
      <vt:lpstr>Arial</vt:lpstr>
      <vt:lpstr>Calibri</vt:lpstr>
      <vt:lpstr>Calibri Light</vt:lpstr>
      <vt:lpstr>CMR12</vt:lpstr>
      <vt:lpstr>CMR17</vt:lpstr>
      <vt:lpstr>Gill Sans MT</vt:lpstr>
      <vt:lpstr>Wingdings</vt:lpstr>
      <vt:lpstr>Gallery</vt:lpstr>
      <vt:lpstr>1_Gallery</vt:lpstr>
      <vt:lpstr>Office Theme</vt:lpstr>
      <vt:lpstr>Multi-modal Multi-network Key Driver Analysis (MM-KDA)</vt:lpstr>
      <vt:lpstr>Context</vt:lpstr>
      <vt:lpstr>Context</vt:lpstr>
      <vt:lpstr>Current Timeline</vt:lpstr>
      <vt:lpstr>Progress REPORT</vt:lpstr>
      <vt:lpstr>PowerPoint Presentation</vt:lpstr>
      <vt:lpstr>Database Construction </vt:lpstr>
      <vt:lpstr>Combined MEGENA graph for multiple clusters</vt:lpstr>
      <vt:lpstr>Merged Cluster-Specific MEGENA Networks</vt:lpstr>
      <vt:lpstr>MEGENA&lt;-&gt;IGAP Cluster Signature overlap (BM36) (DEGs within cluster + hit in IGAP + SHARED MEGENA SIGNATURE)</vt:lpstr>
      <vt:lpstr>ROSMAP Differential MEGENA Hub analysis</vt:lpstr>
      <vt:lpstr>ROSMAP Differential MEGENA Hub analysis</vt:lpstr>
      <vt:lpstr>ROSMAP vs MSBB – SuperExactTest</vt:lpstr>
      <vt:lpstr>AD Cluster Signatures</vt:lpstr>
      <vt:lpstr>ROSMAP clusters &lt;-&gt; AD biomarkers </vt:lpstr>
      <vt:lpstr>ROSMAP clusters &lt;-&gt; AD biomarkers </vt:lpstr>
      <vt:lpstr>PowerPoint Presentation</vt:lpstr>
      <vt:lpstr>ROSMAP DGCA Analysis Genes that had differential connectivity between clusters</vt:lpstr>
      <vt:lpstr>WGCNA: gene modules from median cluster gene expression</vt:lpstr>
      <vt:lpstr>WGCNA: gene modules from median cluster gene expression</vt:lpstr>
      <vt:lpstr>Statistics and KDA</vt:lpstr>
      <vt:lpstr>WGCNA: Weighted Gene Correlation Network Analysis</vt:lpstr>
      <vt:lpstr>WGCNA: Weighted Gene Correlation Network Analysis</vt:lpstr>
      <vt:lpstr>WGCNA: Weighted Gene Correlation Network Analysis</vt:lpstr>
      <vt:lpstr>WGCNA: Weighted Gene Correlation Network Analysis</vt:lpstr>
      <vt:lpstr>3D WGCNA</vt:lpstr>
      <vt:lpstr>3D WGCNA</vt:lpstr>
    </vt:vector>
  </TitlesOfParts>
  <Company/>
  <LinksUpToDate>false</LinksUpToDate>
  <SharedDoc>false</SharedDoc>
  <HyperlinksChanged>false</HyperlinksChanged>
  <AppVersion>16.0008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Neff</dc:creator>
  <cp:lastModifiedBy>Ryan Neff</cp:lastModifiedBy>
  <cp:revision>23</cp:revision>
  <dcterms:created xsi:type="dcterms:W3CDTF">2017-12-07T19:48:09Z</dcterms:created>
  <dcterms:modified xsi:type="dcterms:W3CDTF">2017-12-11T14:27:53Z</dcterms:modified>
</cp:coreProperties>
</file>

<file path=docProps/thumbnail.jpeg>
</file>